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Maven Pro" panose="020B0604020202020204" charset="0"/>
      <p:regular r:id="rId15"/>
      <p:bold r:id="rId16"/>
    </p:embeddedFont>
    <p:embeddedFont>
      <p:font typeface="Nunito" pitchFamily="2"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99" d="100"/>
          <a:sy n="199" d="100"/>
        </p:scale>
        <p:origin x="684" y="15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f5c07555ac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3f5c07555ac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1200"/>
              </a:spcBef>
              <a:spcAft>
                <a:spcPts val="0"/>
              </a:spcAft>
              <a:buSzPts val="1100"/>
              <a:buChar char="●"/>
            </a:pPr>
            <a:r>
              <a:rPr lang="en"/>
              <a:t>So, our project looks at a question that's pretty relevant in today's music industry: does releasing more songs actually help artists stay successful on the Billboard Hot 10 for a longer period of time?</a:t>
            </a:r>
            <a:endParaRPr/>
          </a:p>
          <a:p>
            <a:pPr marL="457200" lvl="0" indent="-298450" algn="l" rtl="0">
              <a:lnSpc>
                <a:spcPct val="115000"/>
              </a:lnSpc>
              <a:spcBef>
                <a:spcPts val="0"/>
              </a:spcBef>
              <a:spcAft>
                <a:spcPts val="0"/>
              </a:spcAft>
              <a:buSzPts val="1100"/>
              <a:buChar char="●"/>
            </a:pPr>
            <a:r>
              <a:rPr lang="en"/>
              <a:t>We often see artists taking different approaches. Some release music constantly to stay relevant, while others spend more time focusing on a few big hits. We wanted to see if one strategy actually performs better than the other when we look at the data.</a:t>
            </a:r>
            <a:endParaRPr/>
          </a:p>
          <a:p>
            <a:pPr marL="457200" lvl="0" indent="-298450" algn="l" rtl="0">
              <a:lnSpc>
                <a:spcPct val="115000"/>
              </a:lnSpc>
              <a:spcBef>
                <a:spcPts val="0"/>
              </a:spcBef>
              <a:spcAft>
                <a:spcPts val="0"/>
              </a:spcAft>
              <a:buSzPts val="1100"/>
              <a:buChar char="●"/>
            </a:pPr>
            <a:r>
              <a:rPr lang="en"/>
              <a:t>This research could also be useful for independent artists and record labels because it provides a data-driven way to think about release strategies instead of relying on guesswork.</a:t>
            </a:r>
            <a:endParaRPr/>
          </a:p>
          <a:p>
            <a:pPr marL="457200" lvl="0" indent="-298450" algn="l" rtl="0">
              <a:lnSpc>
                <a:spcPct val="115000"/>
              </a:lnSpc>
              <a:spcBef>
                <a:spcPts val="0"/>
              </a:spcBef>
              <a:spcAft>
                <a:spcPts val="0"/>
              </a:spcAft>
              <a:buSzPts val="1100"/>
              <a:buChar char="●"/>
            </a:pPr>
            <a:r>
              <a:rPr lang="en"/>
              <a:t>To answer our question, we analyzed over 138,000 Billboard Hot 100 records from 2000 to the present. Then we used statistical methods, including linear regression, to see whether there's a relationship between how much music an artist releases and how long they stay successful on the charts.</a:t>
            </a:r>
            <a:endParaRPr/>
          </a:p>
          <a:p>
            <a:pPr marL="0" lvl="0" indent="0" algn="l" rtl="0">
              <a:spcBef>
                <a:spcPts val="120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f5c18fec69_0_2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3f5c18fec69_0_2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research is important because it helps us understand whether releasing more music actually leads to long-term success or just short-term attention. For artists, that can influence how they plan their careers. For record labels, it provides data to support decisions about which artists to invest in. It also helps explain whether today's streaming strategies are changing what it takes to reach the top of the charts.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3f5dec395eb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3f5dec395eb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solidFill>
                  <a:schemeClr val="dk1"/>
                </a:solidFill>
              </a:rPr>
              <a:t>To kick off our analysis, we formed a core hypothesis around two main drivers: </a:t>
            </a:r>
            <a:r>
              <a:rPr lang="en" i="1">
                <a:solidFill>
                  <a:schemeClr val="dk1"/>
                </a:solidFill>
              </a:rPr>
              <a:t>Debut Rank</a:t>
            </a:r>
            <a:r>
              <a:rPr lang="en">
                <a:solidFill>
                  <a:schemeClr val="dk1"/>
                </a:solidFill>
              </a:rPr>
              <a:t> and </a:t>
            </a:r>
            <a:r>
              <a:rPr lang="en" i="1">
                <a:solidFill>
                  <a:schemeClr val="dk1"/>
                </a:solidFill>
              </a:rPr>
              <a:t>Artist History</a:t>
            </a:r>
            <a:r>
              <a:rPr lang="en">
                <a:solidFill>
                  <a:schemeClr val="dk1"/>
                </a:solidFill>
              </a:rPr>
              <a:t> </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Big-name artists don't start from scratch. They bring an established fan base that streams their music on day one.</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On top of that, debuting high triggers heavy playlist placement on platforms like Spotify and Apple Music, creating a snowball effect for chart staying power.</a:t>
            </a:r>
            <a:endParaRPr>
              <a:solidFill>
                <a:schemeClr val="dk1"/>
              </a:solidFill>
            </a:endParaRPr>
          </a:p>
          <a:p>
            <a:pPr marL="457200" lvl="0" indent="-298450" algn="l" rtl="0">
              <a:spcBef>
                <a:spcPts val="0"/>
              </a:spcBef>
              <a:spcAft>
                <a:spcPts val="0"/>
              </a:spcAft>
              <a:buClr>
                <a:schemeClr val="dk1"/>
              </a:buClr>
              <a:buSzPts val="1100"/>
              <a:buChar char="●"/>
            </a:pPr>
            <a:r>
              <a:rPr lang="en">
                <a:solidFill>
                  <a:schemeClr val="dk1"/>
                </a:solidFill>
              </a:rPr>
              <a:t>Now, let's look at the data to see if our initial assumptions actually held up.</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f5c07555ac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3f5c07555ac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 the Correcting section mention how we made code to fix the issue of it counting people multiple times but nothing changed in the results, showing that it wasn't an issue or was solved accidentally from other parts of the cleaning.</a:t>
            </a:r>
            <a:endParaRPr/>
          </a:p>
          <a:p>
            <a:pPr marL="457200" lvl="0" indent="-298450" algn="l" rtl="0">
              <a:spcBef>
                <a:spcPts val="0"/>
              </a:spcBef>
              <a:spcAft>
                <a:spcPts val="0"/>
              </a:spcAft>
              <a:buSzPts val="1100"/>
              <a:buChar char="●"/>
            </a:pPr>
            <a:r>
              <a:rPr lang="en"/>
              <a:t>We scraped and cleaned historical Billboard Hot 100 data to build a reliable dataset.</a:t>
            </a:r>
            <a:endParaRPr/>
          </a:p>
          <a:p>
            <a:pPr marL="457200" lvl="0" indent="-298450" algn="l" rtl="0">
              <a:spcBef>
                <a:spcPts val="0"/>
              </a:spcBef>
              <a:spcAft>
                <a:spcPts val="0"/>
              </a:spcAft>
              <a:buSzPts val="1100"/>
              <a:buChar char="●"/>
            </a:pPr>
            <a:r>
              <a:rPr lang="en"/>
              <a:t>Duplicate entries were removed, and metrics were aggregated at the artist level.</a:t>
            </a:r>
            <a:endParaRPr/>
          </a:p>
          <a:p>
            <a:pPr marL="457200" lvl="0" indent="-298450" algn="l" rtl="0">
              <a:spcBef>
                <a:spcPts val="0"/>
              </a:spcBef>
              <a:spcAft>
                <a:spcPts val="0"/>
              </a:spcAft>
              <a:buSzPts val="1100"/>
              <a:buChar char="●"/>
            </a:pPr>
            <a:r>
              <a:rPr lang="en"/>
              <a:t>This gave us a clean foundation to measure both song-level and artist-level chart lifespans.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3f5c07555ac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3f5c07555ac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298450" algn="l" rtl="0">
              <a:lnSpc>
                <a:spcPct val="115000"/>
              </a:lnSpc>
              <a:spcBef>
                <a:spcPts val="0"/>
              </a:spcBef>
              <a:spcAft>
                <a:spcPts val="0"/>
              </a:spcAft>
              <a:buClr>
                <a:srgbClr val="424242"/>
              </a:buClr>
              <a:buSzPts val="1100"/>
              <a:buFont typeface="Nunito"/>
              <a:buChar char="○"/>
            </a:pPr>
            <a:r>
              <a:rPr lang="en">
                <a:solidFill>
                  <a:srgbClr val="424242"/>
                </a:solidFill>
                <a:latin typeface="Nunito"/>
                <a:ea typeface="Nunito"/>
                <a:cs typeface="Nunito"/>
                <a:sym typeface="Nunito"/>
              </a:rPr>
              <a:t>Increase in number of songs = Increase of number of weeks on Billboard</a:t>
            </a:r>
            <a:endParaRPr>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n">
                <a:solidFill>
                  <a:srgbClr val="424242"/>
                </a:solidFill>
                <a:latin typeface="Nunito"/>
                <a:ea typeface="Nunito"/>
                <a:cs typeface="Nunito"/>
                <a:sym typeface="Nunito"/>
              </a:rPr>
              <a:t>Majority of artists have &lt; 10 songs on Billboard, and stay for a little less than 50 weeks</a:t>
            </a:r>
            <a:endParaRPr>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n">
                <a:solidFill>
                  <a:srgbClr val="424242"/>
                </a:solidFill>
                <a:latin typeface="Nunito"/>
                <a:ea typeface="Nunito"/>
                <a:cs typeface="Nunito"/>
                <a:sym typeface="Nunito"/>
              </a:rPr>
              <a:t>Overlapping area where many points are congregated (points more spread out as number of songs increase)</a:t>
            </a:r>
            <a:endParaRPr>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n">
                <a:solidFill>
                  <a:srgbClr val="424242"/>
                </a:solidFill>
                <a:latin typeface="Nunito"/>
                <a:ea typeface="Nunito"/>
                <a:cs typeface="Nunito"/>
                <a:sym typeface="Nunito"/>
              </a:rPr>
              <a:t>Drake &amp; Taylor Swift: (More songs and less time), does not fit the trend</a:t>
            </a:r>
            <a:endParaRPr>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n">
                <a:solidFill>
                  <a:srgbClr val="424242"/>
                </a:solidFill>
                <a:latin typeface="Nunito"/>
                <a:ea typeface="Nunito"/>
                <a:cs typeface="Nunito"/>
                <a:sym typeface="Nunito"/>
              </a:rPr>
              <a:t>Degree of Relation:</a:t>
            </a:r>
            <a:endParaRPr>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n">
                <a:solidFill>
                  <a:srgbClr val="424242"/>
                </a:solidFill>
                <a:latin typeface="Nunito"/>
                <a:ea typeface="Nunito"/>
                <a:cs typeface="Nunito"/>
                <a:sym typeface="Nunito"/>
              </a:rPr>
              <a:t>weeks_on_billboard = 1.000000 or 0.887705</a:t>
            </a:r>
            <a:endParaRPr>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n">
                <a:solidFill>
                  <a:srgbClr val="424242"/>
                </a:solidFill>
                <a:latin typeface="Nunito"/>
                <a:ea typeface="Nunito"/>
                <a:cs typeface="Nunito"/>
                <a:sym typeface="Nunito"/>
              </a:rPr>
              <a:t>num_songs = 0.887705 or 1.000000</a:t>
            </a:r>
            <a:endParaRPr>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n">
                <a:solidFill>
                  <a:srgbClr val="424242"/>
                </a:solidFill>
                <a:latin typeface="Nunito"/>
                <a:ea typeface="Nunito"/>
                <a:cs typeface="Nunito"/>
                <a:sym typeface="Nunito"/>
              </a:rPr>
              <a:t>Mean: </a:t>
            </a:r>
            <a:endParaRPr>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n">
                <a:solidFill>
                  <a:srgbClr val="424242"/>
                </a:solidFill>
                <a:latin typeface="Nunito"/>
                <a:ea typeface="Nunito"/>
                <a:cs typeface="Nunito"/>
                <a:sym typeface="Nunito"/>
              </a:rPr>
              <a:t>weeks_on_billboard = 24.413613</a:t>
            </a:r>
            <a:endParaRPr>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n">
                <a:solidFill>
                  <a:srgbClr val="424242"/>
                </a:solidFill>
                <a:latin typeface="Nunito"/>
                <a:ea typeface="Nunito"/>
                <a:cs typeface="Nunito"/>
                <a:sym typeface="Nunito"/>
              </a:rPr>
              <a:t>num_songs = 2.925393</a:t>
            </a:r>
            <a:endParaRPr>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n">
                <a:solidFill>
                  <a:srgbClr val="424242"/>
                </a:solidFill>
                <a:latin typeface="Nunito"/>
                <a:ea typeface="Nunito"/>
                <a:cs typeface="Nunito"/>
                <a:sym typeface="Nunito"/>
              </a:rPr>
              <a:t>Median:</a:t>
            </a:r>
            <a:endParaRPr>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n">
                <a:solidFill>
                  <a:srgbClr val="424242"/>
                </a:solidFill>
                <a:latin typeface="Nunito"/>
                <a:ea typeface="Nunito"/>
                <a:cs typeface="Nunito"/>
                <a:sym typeface="Nunito"/>
              </a:rPr>
              <a:t>weeks_on_billboard = 12.0</a:t>
            </a:r>
            <a:endParaRPr>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n">
                <a:solidFill>
                  <a:srgbClr val="424242"/>
                </a:solidFill>
                <a:latin typeface="Nunito"/>
                <a:ea typeface="Nunito"/>
                <a:cs typeface="Nunito"/>
                <a:sym typeface="Nunito"/>
              </a:rPr>
              <a:t>num_songs = 1.0</a:t>
            </a:r>
            <a:endParaRPr>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n">
                <a:solidFill>
                  <a:srgbClr val="424242"/>
                </a:solidFill>
                <a:latin typeface="Nunito"/>
                <a:ea typeface="Nunito"/>
                <a:cs typeface="Nunito"/>
                <a:sym typeface="Nunito"/>
              </a:rPr>
              <a:t>Mode:</a:t>
            </a:r>
            <a:endParaRPr>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n">
                <a:solidFill>
                  <a:srgbClr val="424242"/>
                </a:solidFill>
                <a:latin typeface="Nunito"/>
                <a:ea typeface="Nunito"/>
                <a:cs typeface="Nunito"/>
                <a:sym typeface="Nunito"/>
              </a:rPr>
              <a:t>weeks_on_billboard = 1</a:t>
            </a:r>
            <a:endParaRPr>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n">
                <a:solidFill>
                  <a:srgbClr val="424242"/>
                </a:solidFill>
                <a:latin typeface="Nunito"/>
                <a:ea typeface="Nunito"/>
                <a:cs typeface="Nunito"/>
                <a:sym typeface="Nunito"/>
              </a:rPr>
              <a:t>num_songs = 1</a:t>
            </a:r>
            <a:endParaRPr>
              <a:solidFill>
                <a:srgbClr val="424242"/>
              </a:solidFill>
              <a:latin typeface="Nunito"/>
              <a:ea typeface="Nunito"/>
              <a:cs typeface="Nunito"/>
              <a:sym typeface="Nunito"/>
            </a:endParaRPr>
          </a:p>
          <a:p>
            <a:pPr marL="0" lvl="0" indent="0" algn="l" rtl="0">
              <a:spcBef>
                <a:spcPts val="120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f5c18fec69_0_2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3f5c18fec69_0_2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We defined three core metrics to evaluate success: Average Weeks, Unique Hits, and Cumulative Stay.</a:t>
            </a:r>
            <a:endParaRPr/>
          </a:p>
          <a:p>
            <a:pPr marL="457200" lvl="0" indent="-298450" algn="l" rtl="0">
              <a:spcBef>
                <a:spcPts val="0"/>
              </a:spcBef>
              <a:spcAft>
                <a:spcPts val="0"/>
              </a:spcAft>
              <a:buSzPts val="1100"/>
              <a:buChar char="●"/>
            </a:pPr>
            <a:r>
              <a:rPr lang="en"/>
              <a:t>Average Weeks shows song-level sticky power, while Unique Hits measures output.</a:t>
            </a:r>
            <a:endParaRPr/>
          </a:p>
          <a:p>
            <a:pPr marL="457200" lvl="0" indent="-298450" algn="l" rtl="0">
              <a:spcBef>
                <a:spcPts val="0"/>
              </a:spcBef>
              <a:spcAft>
                <a:spcPts val="0"/>
              </a:spcAft>
              <a:buSzPts val="1100"/>
              <a:buChar char="●"/>
            </a:pPr>
            <a:r>
              <a:rPr lang="en"/>
              <a:t>Together, they feed into Cumulative Stay—the ultimate measure of an artist's brand footprint on the charts.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3f5c07555ac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3f5c07555ac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Seth</a:t>
            </a:r>
            <a:endParaRPr/>
          </a:p>
          <a:p>
            <a:pPr marL="457200" lvl="0" indent="-298450" algn="l" rtl="0">
              <a:spcBef>
                <a:spcPts val="0"/>
              </a:spcBef>
              <a:spcAft>
                <a:spcPts val="0"/>
              </a:spcAft>
              <a:buSzPts val="1100"/>
              <a:buChar char="●"/>
            </a:pPr>
            <a:r>
              <a:rPr lang="en"/>
              <a:t>The input of the model is the number of unique songs an artist has on the top ten of the billboard top 100</a:t>
            </a:r>
            <a:endParaRPr/>
          </a:p>
          <a:p>
            <a:pPr marL="457200" lvl="0" indent="-298450" algn="l" rtl="0">
              <a:spcBef>
                <a:spcPts val="0"/>
              </a:spcBef>
              <a:spcAft>
                <a:spcPts val="0"/>
              </a:spcAft>
              <a:buSzPts val="1100"/>
              <a:buChar char="●"/>
            </a:pPr>
            <a:r>
              <a:rPr lang="en"/>
              <a:t>The output of the model is the number of weeks the artist has been on the top 10 of the billboard top 100</a:t>
            </a:r>
            <a:endParaRPr/>
          </a:p>
          <a:p>
            <a:pPr marL="457200" lvl="0" indent="-298450" algn="l" rtl="0">
              <a:spcBef>
                <a:spcPts val="0"/>
              </a:spcBef>
              <a:spcAft>
                <a:spcPts val="0"/>
              </a:spcAft>
              <a:buSzPts val="1100"/>
              <a:buChar char="●"/>
            </a:pPr>
            <a:r>
              <a:rPr lang="en"/>
              <a:t>These inputs and outputs are used because the number of unique songs on the billboard is more likely to be present before you know the number of weeks that they are on the billboard which allows it to be used as a prediction.</a:t>
            </a:r>
            <a:endParaRPr/>
          </a:p>
          <a:p>
            <a:pPr marL="457200" lvl="0" indent="-298450" algn="l" rtl="0">
              <a:spcBef>
                <a:spcPts val="0"/>
              </a:spcBef>
              <a:spcAft>
                <a:spcPts val="0"/>
              </a:spcAft>
              <a:buSzPts val="1100"/>
              <a:buChar char="●"/>
            </a:pPr>
            <a:r>
              <a:rPr lang="en"/>
              <a:t>The model type is a linear regression model because looking visually at the data it looks to be approximately linear so a linear regression model will give a good prediction without risking overfitting</a:t>
            </a:r>
            <a:endParaRPr/>
          </a:p>
          <a:p>
            <a:pPr marL="457200" lvl="0" indent="-298450" algn="l" rtl="0">
              <a:spcBef>
                <a:spcPts val="0"/>
              </a:spcBef>
              <a:spcAft>
                <a:spcPts val="0"/>
              </a:spcAft>
              <a:buSzPts val="1100"/>
              <a:buChar char="●"/>
            </a:pPr>
            <a:r>
              <a:rPr lang="en"/>
              <a:t>The preprocessing includes the previously discussed cleaning of the data through removing collaborations and the simplification of data through only including the top recent hits.</a:t>
            </a:r>
            <a:endParaRPr/>
          </a:p>
          <a:p>
            <a:pPr marL="457200" lvl="0" indent="-298450" algn="l" rtl="0">
              <a:spcBef>
                <a:spcPts val="0"/>
              </a:spcBef>
              <a:spcAft>
                <a:spcPts val="0"/>
              </a:spcAft>
              <a:buSzPts val="1100"/>
              <a:buChar char="●"/>
            </a:pPr>
            <a:r>
              <a:rPr lang="en"/>
              <a:t>We also had preprocessing to remove the outliers in the data for one of the models because for a predictive model outliers aren’t helpful.</a:t>
            </a:r>
            <a:endParaRPr/>
          </a:p>
          <a:p>
            <a:pPr marL="457200" lvl="0" indent="-298450" algn="l" rtl="0">
              <a:spcBef>
                <a:spcPts val="0"/>
              </a:spcBef>
              <a:spcAft>
                <a:spcPts val="0"/>
              </a:spcAft>
              <a:buSzPts val="1100"/>
              <a:buChar char="●"/>
            </a:pPr>
            <a:r>
              <a:rPr lang="en"/>
              <a:t>An assumption made in this model is that we know the number of songs on the billboard which means it's only good for semi-established artists</a:t>
            </a:r>
            <a:endParaRPr/>
          </a:p>
          <a:p>
            <a:pPr marL="457200" lvl="0" indent="-298450" algn="l" rtl="0">
              <a:spcBef>
                <a:spcPts val="0"/>
              </a:spcBef>
              <a:spcAft>
                <a:spcPts val="0"/>
              </a:spcAft>
              <a:buSzPts val="1100"/>
              <a:buChar char="●"/>
            </a:pPr>
            <a:r>
              <a:rPr lang="en"/>
              <a:t>Additionally since this prediction model doesn’t remove outliers it assumes that they should be taken into account and could skew the model to believe that artists will get slightly less weeks than they do</a:t>
            </a:r>
            <a:endParaRPr/>
          </a:p>
          <a:p>
            <a:pPr marL="457200" lvl="0" indent="-298450" algn="l" rtl="0">
              <a:spcBef>
                <a:spcPts val="0"/>
              </a:spcBef>
              <a:spcAft>
                <a:spcPts val="0"/>
              </a:spcAft>
              <a:buSzPts val="1100"/>
              <a:buChar char="●"/>
            </a:pPr>
            <a:r>
              <a:rPr lang="en"/>
              <a:t>In a similar way to knowing the number of songs. We also assume that the number of songs directly causes the number of weeks instead of the correlation being from a less straightforward more intertwined reason where they both cause each other.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f5c07555ac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3f5c07555ac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This scatter plot maps out Number of Songs on the x-axis against Weeks in the Top 10 on the y-axis.</a:t>
            </a:r>
            <a:endParaRPr/>
          </a:p>
          <a:p>
            <a:pPr marL="457200" lvl="0" indent="-298450" algn="l" rtl="0">
              <a:spcBef>
                <a:spcPts val="0"/>
              </a:spcBef>
              <a:spcAft>
                <a:spcPts val="0"/>
              </a:spcAft>
              <a:buSzPts val="1100"/>
              <a:buChar char="●"/>
            </a:pPr>
            <a:r>
              <a:rPr lang="en"/>
              <a:t>Most artists cluster in the lower-left corner, staying in the Top 10 briefly across a small handful of tracks.</a:t>
            </a:r>
            <a:endParaRPr/>
          </a:p>
          <a:p>
            <a:pPr marL="457200" lvl="0" indent="-298450" algn="l" rtl="0">
              <a:spcBef>
                <a:spcPts val="0"/>
              </a:spcBef>
              <a:spcAft>
                <a:spcPts val="0"/>
              </a:spcAft>
              <a:buSzPts val="1100"/>
              <a:buChar char="●"/>
            </a:pPr>
            <a:r>
              <a:rPr lang="en"/>
              <a:t>As we move up and to the right, we see clear outliers—artists who combine heavy song volume with massive chart longevity.</a:t>
            </a:r>
            <a:endParaRPr/>
          </a:p>
          <a:p>
            <a:pPr marL="457200" lvl="0" indent="-298450" algn="l" rtl="0">
              <a:spcBef>
                <a:spcPts val="0"/>
              </a:spcBef>
              <a:spcAft>
                <a:spcPts val="0"/>
              </a:spcAft>
              <a:buSzPts val="1100"/>
              <a:buChar char="●"/>
            </a:pPr>
            <a:r>
              <a:rPr lang="en"/>
              <a:t>It highlights a key takeaway: while having more hit songs generally increases total chart time, a select few 'forever hits' allow certain artists to punch way above their weight. </a:t>
            </a:r>
            <a:endParaRPr/>
          </a:p>
          <a:p>
            <a:pPr marL="457200" lvl="0" indent="-298450" algn="l" rtl="0">
              <a:spcBef>
                <a:spcPts val="0"/>
              </a:spcBef>
              <a:spcAft>
                <a:spcPts val="0"/>
              </a:spcAft>
              <a:buSzPts val="1100"/>
              <a:buChar char="●"/>
            </a:pPr>
            <a:r>
              <a:rPr lang="en"/>
              <a:t>A design decision that was made was to lower the opacity off the points in order to make it clear that there is a denser cluster in the bottom left with few songs for a short amount of time</a:t>
            </a:r>
            <a:endParaRPr/>
          </a:p>
          <a:p>
            <a:pPr marL="457200" lvl="0" indent="-298450" algn="l" rtl="0">
              <a:spcBef>
                <a:spcPts val="0"/>
              </a:spcBef>
              <a:spcAft>
                <a:spcPts val="0"/>
              </a:spcAft>
              <a:buSzPts val="1100"/>
              <a:buChar char="●"/>
            </a:pPr>
            <a:r>
              <a:rPr lang="en"/>
              <a:t>The ink to data ratio was improved through having a clear background and not including any more variables than necessary</a:t>
            </a:r>
            <a:endParaRPr/>
          </a:p>
          <a:p>
            <a:pPr marL="457200" lvl="0" indent="-298450" algn="l" rtl="0">
              <a:spcBef>
                <a:spcPts val="0"/>
              </a:spcBef>
              <a:spcAft>
                <a:spcPts val="0"/>
              </a:spcAft>
              <a:buSzPts val="1100"/>
              <a:buChar char="●"/>
            </a:pPr>
            <a:r>
              <a:rPr lang="en"/>
              <a:t>Removing the outliers helped raise the voice of the visual through emphasizing the linear trend and allowing the visual to be enlarged.</a:t>
            </a:r>
            <a:endParaRPr/>
          </a:p>
          <a:p>
            <a:pPr marL="457200" lvl="0" indent="-298450" algn="l" rtl="0">
              <a:spcBef>
                <a:spcPts val="0"/>
              </a:spcBef>
              <a:spcAft>
                <a:spcPts val="0"/>
              </a:spcAft>
              <a:buSzPts val="1100"/>
              <a:buChar char="●"/>
            </a:pPr>
            <a:r>
              <a:rPr lang="en"/>
              <a:t>Chosen over a bar graph as it plots all the artists rather than just the 20 artists that have spent the most weeks on the Billboard</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3f5dec395eb_2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3f5dec395eb_2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3f5dec395e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3f5dec395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3f5c07555ac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3f5c07555ac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The high correlation between songs and weeks allows for an effective prediction of the number of weeks a new artist on the billboard might stay on</a:t>
            </a:r>
            <a:endParaRPr/>
          </a:p>
          <a:p>
            <a:pPr marL="457200" lvl="0" indent="-298450" algn="l" rtl="0">
              <a:spcBef>
                <a:spcPts val="0"/>
              </a:spcBef>
              <a:spcAft>
                <a:spcPts val="0"/>
              </a:spcAft>
              <a:buSzPts val="1100"/>
              <a:buChar char="●"/>
            </a:pPr>
            <a:r>
              <a:rPr lang="en"/>
              <a:t>Popular artists with many popular songs such as taylor swift and drake are on the billboard for many weeks</a:t>
            </a:r>
            <a:endParaRPr/>
          </a:p>
          <a:p>
            <a:pPr marL="457200" lvl="0" indent="-298450" algn="l" rtl="0">
              <a:spcBef>
                <a:spcPts val="0"/>
              </a:spcBef>
              <a:spcAft>
                <a:spcPts val="0"/>
              </a:spcAft>
              <a:buSzPts val="1100"/>
              <a:buChar char="●"/>
            </a:pPr>
            <a:r>
              <a:rPr lang="en"/>
              <a:t>More songs increase chances of having more songs on the billboard which allows for more staying power and popularity</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3"/>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7343003"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7801210"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801210"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259418"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259418"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259418"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717625"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717625"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717625" y="3409675"/>
                <a:ext cx="316800" cy="1732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8717625"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rot="5400000">
                <a:off x="6725724" y="2701260"/>
                <a:ext cx="1208100" cy="1208100"/>
              </a:xfrm>
              <a:prstGeom prst="pie">
                <a:avLst>
                  <a:gd name="adj1" fmla="val 8244818"/>
                  <a:gd name="adj2" fmla="val 16246175"/>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2"/>
            <p:cNvSpPr/>
            <p:nvPr/>
          </p:nvSpPr>
          <p:spPr>
            <a:xfrm>
              <a:off x="8460975" y="1817775"/>
              <a:ext cx="396600" cy="396600"/>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rot="-8647347">
                <a:off x="7831319" y="285616"/>
                <a:ext cx="388018" cy="388018"/>
              </a:xfrm>
              <a:prstGeom prst="pie">
                <a:avLst>
                  <a:gd name="adj1" fmla="val 19376841"/>
                  <a:gd name="adj2" fmla="val 12313574"/>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399795" y="360281"/>
              <a:ext cx="2577000" cy="2577000"/>
            </a:xfrm>
            <a:prstGeom prst="pie">
              <a:avLst>
                <a:gd name="adj1" fmla="val 8801158"/>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5399795" y="356358"/>
              <a:ext cx="2577000" cy="2577000"/>
            </a:xfrm>
            <a:prstGeom prst="pie">
              <a:avLst>
                <a:gd name="adj1" fmla="val 1255410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rot="-9830444">
              <a:off x="6469759" y="3480727"/>
              <a:ext cx="320148" cy="320148"/>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Google Shape;46;p2"/>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47" name="Google Shape;47;p2"/>
          <p:cNvSpPr txBox="1">
            <a:spLocks noGrp="1"/>
          </p:cNvSpPr>
          <p:nvPr>
            <p:ph type="subTitle" idx="1"/>
          </p:nvPr>
        </p:nvSpPr>
        <p:spPr>
          <a:xfrm>
            <a:off x="824000" y="3596300"/>
            <a:ext cx="4255500" cy="6954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48" name="Google Shape;48;p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rot="10800000">
                <a:off x="1063183"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rot="10800000">
                <a:off x="604976"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rot="10800000">
                <a:off x="604976"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rot="10800000">
                <a:off x="146769" y="3441"/>
                <a:ext cx="316800" cy="1384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rot="10800000">
                <a:off x="146769"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rot="10800000">
                <a:off x="146769"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6775084"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7367299"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7367299"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7959516"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7959516"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7959516"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8551731"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8551731"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8551731" y="2904008"/>
                <a:ext cx="409500" cy="22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8551731"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 name="Google Shape;82;p3"/>
          <p:cNvSpPr txBox="1">
            <a:spLocks noGrp="1"/>
          </p:cNvSpPr>
          <p:nvPr>
            <p:ph type="title"/>
          </p:nvPr>
        </p:nvSpPr>
        <p:spPr>
          <a:xfrm>
            <a:off x="824000" y="1613825"/>
            <a:ext cx="5857800" cy="18729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83" name="Google Shape;83;p3"/>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rot="-5400000">
              <a:off x="348199" y="179450"/>
              <a:ext cx="1116300" cy="11163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88;p4"/>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9" name="Google Shape;89;p4"/>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0" name="Google Shape;90;p4"/>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5"/>
            <p:cNvSpPr/>
            <p:nvPr/>
          </p:nvSpPr>
          <p:spPr>
            <a:xfrm rot="-5400000">
              <a:off x="348199" y="179450"/>
              <a:ext cx="1116300" cy="11163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6" name="Google Shape;96;p5"/>
          <p:cNvSpPr txBox="1">
            <a:spLocks noGrp="1"/>
          </p:cNvSpPr>
          <p:nvPr>
            <p:ph type="body" idx="1"/>
          </p:nvPr>
        </p:nvSpPr>
        <p:spPr>
          <a:xfrm>
            <a:off x="1303800" y="1990050"/>
            <a:ext cx="3430500" cy="2541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7" name="Google Shape;97;p5"/>
          <p:cNvSpPr txBox="1">
            <a:spLocks noGrp="1"/>
          </p:cNvSpPr>
          <p:nvPr>
            <p:ph type="body" idx="2"/>
          </p:nvPr>
        </p:nvSpPr>
        <p:spPr>
          <a:xfrm>
            <a:off x="4903650" y="1990050"/>
            <a:ext cx="3430500" cy="2541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8" name="Google Shape;98;p5"/>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6"/>
            <p:cNvSpPr/>
            <p:nvPr/>
          </p:nvSpPr>
          <p:spPr>
            <a:xfrm rot="-5400000">
              <a:off x="348199" y="179450"/>
              <a:ext cx="1116300" cy="11163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6"/>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 name="Google Shape;104;p6"/>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7"/>
            <p:cNvSpPr/>
            <p:nvPr/>
          </p:nvSpPr>
          <p:spPr>
            <a:xfrm rot="-5400000">
              <a:off x="348199" y="179450"/>
              <a:ext cx="1116300" cy="11163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 name="Google Shape;109;p7"/>
          <p:cNvSpPr txBox="1">
            <a:spLocks noGrp="1"/>
          </p:cNvSpPr>
          <p:nvPr>
            <p:ph type="title"/>
          </p:nvPr>
        </p:nvSpPr>
        <p:spPr>
          <a:xfrm>
            <a:off x="1303800" y="598575"/>
            <a:ext cx="3312000" cy="15900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0" name="Google Shape;110;p7"/>
          <p:cNvSpPr txBox="1">
            <a:spLocks noGrp="1"/>
          </p:cNvSpPr>
          <p:nvPr>
            <p:ph type="body" idx="1"/>
          </p:nvPr>
        </p:nvSpPr>
        <p:spPr>
          <a:xfrm>
            <a:off x="1303800" y="2309675"/>
            <a:ext cx="3312000" cy="22218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11" name="Google Shape;111;p7"/>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1"/>
        </a:solidFill>
        <a:effectLst/>
      </p:bgPr>
    </p:bg>
    <p:spTree>
      <p:nvGrpSpPr>
        <p:cNvPr id="1"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rot="-8648551">
                <a:off x="7594313" y="527721"/>
                <a:ext cx="937226" cy="937226"/>
              </a:xfrm>
              <a:prstGeom prst="pie">
                <a:avLst>
                  <a:gd name="adj1" fmla="val 19376841"/>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rot="2150259">
                <a:off x="8408218" y="2008610"/>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8"/>
              <p:cNvSpPr/>
              <p:nvPr/>
            </p:nvSpPr>
            <p:spPr>
              <a:xfrm rot="2150259">
                <a:off x="6868362" y="196705"/>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5" name="Google Shape;125;p8"/>
          <p:cNvSpPr txBox="1">
            <a:spLocks noGrp="1"/>
          </p:cNvSpPr>
          <p:nvPr>
            <p:ph type="title"/>
          </p:nvPr>
        </p:nvSpPr>
        <p:spPr>
          <a:xfrm>
            <a:off x="824000" y="763600"/>
            <a:ext cx="5857800" cy="35733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26" name="Google Shape;126;p8"/>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9"/>
            <p:cNvSpPr/>
            <p:nvPr/>
          </p:nvSpPr>
          <p:spPr>
            <a:xfrm rot="-5400000">
              <a:off x="348199" y="179450"/>
              <a:ext cx="1116300" cy="11163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 name="Google Shape;131;p9"/>
          <p:cNvSpPr txBox="1">
            <a:spLocks noGrp="1"/>
          </p:cNvSpPr>
          <p:nvPr>
            <p:ph type="title"/>
          </p:nvPr>
        </p:nvSpPr>
        <p:spPr>
          <a:xfrm>
            <a:off x="1303800" y="598575"/>
            <a:ext cx="3430500" cy="19902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2" name="Google Shape;132;p9"/>
          <p:cNvSpPr txBox="1">
            <a:spLocks noGrp="1"/>
          </p:cNvSpPr>
          <p:nvPr>
            <p:ph type="subTitle" idx="1"/>
          </p:nvPr>
        </p:nvSpPr>
        <p:spPr>
          <a:xfrm>
            <a:off x="1303800" y="2743203"/>
            <a:ext cx="3430500" cy="7260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33" name="Google Shape;133;p9"/>
          <p:cNvSpPr txBox="1">
            <a:spLocks noGrp="1"/>
          </p:cNvSpPr>
          <p:nvPr>
            <p:ph type="body" idx="2"/>
          </p:nvPr>
        </p:nvSpPr>
        <p:spPr>
          <a:xfrm>
            <a:off x="4903700" y="661000"/>
            <a:ext cx="3430500" cy="38706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34" name="Google Shape;134;p9"/>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0"/>
            <p:cNvSpPr/>
            <p:nvPr/>
          </p:nvSpPr>
          <p:spPr>
            <a:xfrm rot="-5400000">
              <a:off x="348199" y="179450"/>
              <a:ext cx="1116300" cy="11163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 name="Google Shape;139;p10"/>
          <p:cNvSpPr txBox="1">
            <a:spLocks noGrp="1"/>
          </p:cNvSpPr>
          <p:nvPr>
            <p:ph type="body" idx="1"/>
          </p:nvPr>
        </p:nvSpPr>
        <p:spPr>
          <a:xfrm>
            <a:off x="1303800" y="4138975"/>
            <a:ext cx="5843100" cy="534900"/>
          </a:xfrm>
          <a:prstGeom prst="rect">
            <a:avLst/>
          </a:prstGeom>
        </p:spPr>
        <p:txBody>
          <a:bodyPr spcFirstLastPara="1" wrap="square" lIns="91425" tIns="91425" rIns="91425" bIns="91425" anchor="t" anchorCtr="0">
            <a:normAutofit/>
          </a:bodyPr>
          <a:lstStyle>
            <a:lvl1pPr marL="457200" lvl="0" indent="-228600">
              <a:lnSpc>
                <a:spcPct val="100000"/>
              </a:lnSpc>
              <a:spcBef>
                <a:spcPts val="0"/>
              </a:spcBef>
              <a:spcAft>
                <a:spcPts val="0"/>
              </a:spcAft>
              <a:buSzPts val="1300"/>
              <a:buNone/>
              <a:defRPr/>
            </a:lvl1pPr>
          </a:lstStyle>
          <a:p>
            <a:endParaRPr/>
          </a:p>
        </p:txBody>
      </p:sp>
      <p:sp>
        <p:nvSpPr>
          <p:cNvPr id="140" name="Google Shape;140;p10"/>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1"/>
              <p:cNvSpPr/>
              <p:nvPr/>
            </p:nvSpPr>
            <p:spPr>
              <a:xfrm flipH="1">
                <a:off x="2688737" y="4091380"/>
                <a:ext cx="2319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1"/>
              <p:cNvSpPr/>
              <p:nvPr/>
            </p:nvSpPr>
            <p:spPr>
              <a:xfrm flipH="1">
                <a:off x="185675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1"/>
              <p:cNvSpPr/>
              <p:nvPr/>
            </p:nvSpPr>
            <p:spPr>
              <a:xfrm flipH="1">
                <a:off x="185675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1"/>
              <p:cNvSpPr/>
              <p:nvPr/>
            </p:nvSpPr>
            <p:spPr>
              <a:xfrm flipH="1">
                <a:off x="1856753"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1"/>
              <p:cNvSpPr/>
              <p:nvPr/>
            </p:nvSpPr>
            <p:spPr>
              <a:xfrm flipH="1">
                <a:off x="185675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1"/>
              <p:cNvSpPr/>
              <p:nvPr/>
            </p:nvSpPr>
            <p:spPr>
              <a:xfrm flipH="1">
                <a:off x="2228107"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1"/>
              <p:cNvSpPr/>
              <p:nvPr/>
            </p:nvSpPr>
            <p:spPr>
              <a:xfrm flipH="1">
                <a:off x="222810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1"/>
              <p:cNvSpPr/>
              <p:nvPr/>
            </p:nvSpPr>
            <p:spPr>
              <a:xfrm flipH="1">
                <a:off x="222810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1"/>
              <p:cNvSpPr/>
              <p:nvPr/>
            </p:nvSpPr>
            <p:spPr>
              <a:xfrm flipH="1">
                <a:off x="259946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1"/>
              <p:cNvSpPr/>
              <p:nvPr/>
            </p:nvSpPr>
            <p:spPr>
              <a:xfrm flipH="1">
                <a:off x="259946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1"/>
              <p:cNvSpPr/>
              <p:nvPr/>
            </p:nvSpPr>
            <p:spPr>
              <a:xfrm flipH="1">
                <a:off x="334217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1"/>
              <p:cNvSpPr/>
              <p:nvPr/>
            </p:nvSpPr>
            <p:spPr>
              <a:xfrm flipH="1">
                <a:off x="334217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1"/>
              <p:cNvSpPr/>
              <p:nvPr/>
            </p:nvSpPr>
            <p:spPr>
              <a:xfrm flipH="1">
                <a:off x="3342171"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1"/>
              <p:cNvSpPr/>
              <p:nvPr/>
            </p:nvSpPr>
            <p:spPr>
              <a:xfrm flipH="1">
                <a:off x="334217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1"/>
              <p:cNvSpPr/>
              <p:nvPr/>
            </p:nvSpPr>
            <p:spPr>
              <a:xfrm flipH="1">
                <a:off x="3713525"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1"/>
              <p:cNvSpPr/>
              <p:nvPr/>
            </p:nvSpPr>
            <p:spPr>
              <a:xfrm flipH="1">
                <a:off x="371352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1"/>
              <p:cNvSpPr/>
              <p:nvPr/>
            </p:nvSpPr>
            <p:spPr>
              <a:xfrm flipH="1">
                <a:off x="371352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1"/>
              <p:cNvSpPr/>
              <p:nvPr/>
            </p:nvSpPr>
            <p:spPr>
              <a:xfrm flipH="1">
                <a:off x="148539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1"/>
              <p:cNvSpPr/>
              <p:nvPr/>
            </p:nvSpPr>
            <p:spPr>
              <a:xfrm flipH="1">
                <a:off x="148539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1"/>
              <p:cNvSpPr/>
              <p:nvPr/>
            </p:nvSpPr>
            <p:spPr>
              <a:xfrm flipH="1">
                <a:off x="148539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1"/>
              <p:cNvSpPr/>
              <p:nvPr/>
            </p:nvSpPr>
            <p:spPr>
              <a:xfrm flipH="1">
                <a:off x="40848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1"/>
              <p:cNvSpPr/>
              <p:nvPr/>
            </p:nvSpPr>
            <p:spPr>
              <a:xfrm flipH="1">
                <a:off x="40848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1"/>
              <p:cNvSpPr/>
              <p:nvPr/>
            </p:nvSpPr>
            <p:spPr>
              <a:xfrm flipH="1">
                <a:off x="297081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1"/>
              <p:cNvSpPr/>
              <p:nvPr/>
            </p:nvSpPr>
            <p:spPr>
              <a:xfrm flipH="1">
                <a:off x="297081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1"/>
              <p:cNvSpPr/>
              <p:nvPr/>
            </p:nvSpPr>
            <p:spPr>
              <a:xfrm flipH="1">
                <a:off x="297081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1"/>
              <p:cNvSpPr/>
              <p:nvPr/>
            </p:nvSpPr>
            <p:spPr>
              <a:xfrm flipH="1">
                <a:off x="445623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1"/>
              <p:cNvSpPr/>
              <p:nvPr/>
            </p:nvSpPr>
            <p:spPr>
              <a:xfrm flipH="1">
                <a:off x="445623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1"/>
              <p:cNvSpPr/>
              <p:nvPr/>
            </p:nvSpPr>
            <p:spPr>
              <a:xfrm flipH="1">
                <a:off x="445623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1"/>
              <p:cNvSpPr/>
              <p:nvPr/>
            </p:nvSpPr>
            <p:spPr>
              <a:xfrm flipH="1">
                <a:off x="48275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1"/>
              <p:cNvSpPr/>
              <p:nvPr/>
            </p:nvSpPr>
            <p:spPr>
              <a:xfrm flipH="1">
                <a:off x="48275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1"/>
              <p:cNvSpPr/>
              <p:nvPr/>
            </p:nvSpPr>
            <p:spPr>
              <a:xfrm flipH="1">
                <a:off x="4827588"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1"/>
              <p:cNvSpPr/>
              <p:nvPr/>
            </p:nvSpPr>
            <p:spPr>
              <a:xfrm flipH="1">
                <a:off x="48275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1"/>
              <p:cNvSpPr/>
              <p:nvPr/>
            </p:nvSpPr>
            <p:spPr>
              <a:xfrm flipH="1">
                <a:off x="519894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1"/>
              <p:cNvSpPr/>
              <p:nvPr/>
            </p:nvSpPr>
            <p:spPr>
              <a:xfrm flipH="1">
                <a:off x="519894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1"/>
              <p:cNvSpPr/>
              <p:nvPr/>
            </p:nvSpPr>
            <p:spPr>
              <a:xfrm flipH="1">
                <a:off x="519894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p:nvPr/>
            </p:nvSpPr>
            <p:spPr>
              <a:xfrm flipH="1">
                <a:off x="557029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p:nvPr/>
            </p:nvSpPr>
            <p:spPr>
              <a:xfrm flipH="1">
                <a:off x="557029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1"/>
              <p:cNvSpPr/>
              <p:nvPr/>
            </p:nvSpPr>
            <p:spPr>
              <a:xfrm flipH="1">
                <a:off x="5941652"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p:nvPr/>
            </p:nvSpPr>
            <p:spPr>
              <a:xfrm flipH="1">
                <a:off x="594165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1"/>
              <p:cNvSpPr/>
              <p:nvPr/>
            </p:nvSpPr>
            <p:spPr>
              <a:xfrm flipH="1">
                <a:off x="594165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631300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p:nvPr/>
            </p:nvSpPr>
            <p:spPr>
              <a:xfrm flipH="1">
                <a:off x="631300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1"/>
              <p:cNvSpPr/>
              <p:nvPr/>
            </p:nvSpPr>
            <p:spPr>
              <a:xfrm flipH="1">
                <a:off x="6313006"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1"/>
              <p:cNvSpPr/>
              <p:nvPr/>
            </p:nvSpPr>
            <p:spPr>
              <a:xfrm flipH="1">
                <a:off x="631300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p:nvPr/>
            </p:nvSpPr>
            <p:spPr>
              <a:xfrm flipH="1">
                <a:off x="668436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1"/>
              <p:cNvSpPr/>
              <p:nvPr/>
            </p:nvSpPr>
            <p:spPr>
              <a:xfrm flipH="1">
                <a:off x="668436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1"/>
              <p:cNvSpPr/>
              <p:nvPr/>
            </p:nvSpPr>
            <p:spPr>
              <a:xfrm flipH="1">
                <a:off x="668436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1"/>
              <p:cNvSpPr/>
              <p:nvPr/>
            </p:nvSpPr>
            <p:spPr>
              <a:xfrm flipH="1">
                <a:off x="705571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1"/>
              <p:cNvSpPr/>
              <p:nvPr/>
            </p:nvSpPr>
            <p:spPr>
              <a:xfrm flipH="1">
                <a:off x="705571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1"/>
              <p:cNvSpPr/>
              <p:nvPr/>
            </p:nvSpPr>
            <p:spPr>
              <a:xfrm flipH="1">
                <a:off x="779842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1"/>
              <p:cNvSpPr/>
              <p:nvPr/>
            </p:nvSpPr>
            <p:spPr>
              <a:xfrm flipH="1">
                <a:off x="779842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1"/>
              <p:cNvSpPr/>
              <p:nvPr/>
            </p:nvSpPr>
            <p:spPr>
              <a:xfrm flipH="1">
                <a:off x="7798424"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1"/>
              <p:cNvSpPr/>
              <p:nvPr/>
            </p:nvSpPr>
            <p:spPr>
              <a:xfrm flipH="1">
                <a:off x="779842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1"/>
              <p:cNvSpPr/>
              <p:nvPr/>
            </p:nvSpPr>
            <p:spPr>
              <a:xfrm flipH="1">
                <a:off x="8169779"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1"/>
              <p:cNvSpPr/>
              <p:nvPr/>
            </p:nvSpPr>
            <p:spPr>
              <a:xfrm flipH="1">
                <a:off x="81697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1"/>
              <p:cNvSpPr/>
              <p:nvPr/>
            </p:nvSpPr>
            <p:spPr>
              <a:xfrm flipH="1">
                <a:off x="81697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1"/>
              <p:cNvSpPr/>
              <p:nvPr/>
            </p:nvSpPr>
            <p:spPr>
              <a:xfrm flipH="1">
                <a:off x="7427070"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1"/>
              <p:cNvSpPr/>
              <p:nvPr/>
            </p:nvSpPr>
            <p:spPr>
              <a:xfrm flipH="1">
                <a:off x="7427070"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1"/>
              <p:cNvSpPr/>
              <p:nvPr/>
            </p:nvSpPr>
            <p:spPr>
              <a:xfrm flipH="1">
                <a:off x="7427070"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1"/>
              <p:cNvSpPr/>
              <p:nvPr/>
            </p:nvSpPr>
            <p:spPr>
              <a:xfrm flipH="1">
                <a:off x="854113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1"/>
              <p:cNvSpPr/>
              <p:nvPr/>
            </p:nvSpPr>
            <p:spPr>
              <a:xfrm flipH="1">
                <a:off x="854113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1"/>
              <p:cNvSpPr/>
              <p:nvPr/>
            </p:nvSpPr>
            <p:spPr>
              <a:xfrm flipH="1">
                <a:off x="89124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1"/>
              <p:cNvSpPr/>
              <p:nvPr/>
            </p:nvSpPr>
            <p:spPr>
              <a:xfrm flipH="1">
                <a:off x="89124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1"/>
              <p:cNvSpPr/>
              <p:nvPr/>
            </p:nvSpPr>
            <p:spPr>
              <a:xfrm flipH="1">
                <a:off x="89124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68" name="Google Shape;268;p11"/>
          <p:cNvSpPr txBox="1">
            <a:spLocks noGrp="1"/>
          </p:cNvSpPr>
          <p:nvPr>
            <p:ph type="title" hasCustomPrompt="1"/>
          </p:nvPr>
        </p:nvSpPr>
        <p:spPr>
          <a:xfrm>
            <a:off x="1388625" y="772725"/>
            <a:ext cx="6366900" cy="18633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a:spLocks noGrp="1"/>
          </p:cNvSpPr>
          <p:nvPr>
            <p:ph type="body" idx="1"/>
          </p:nvPr>
        </p:nvSpPr>
        <p:spPr>
          <a:xfrm>
            <a:off x="1388625" y="2712300"/>
            <a:ext cx="6366900" cy="1111200"/>
          </a:xfrm>
          <a:prstGeom prst="rect">
            <a:avLst/>
          </a:prstGeom>
        </p:spPr>
        <p:txBody>
          <a:bodyPr spcFirstLastPara="1" wrap="square" lIns="91425" tIns="91425" rIns="91425" bIns="91425" anchor="t" anchorCtr="0">
            <a:normAutofit/>
          </a:bodyPr>
          <a:lstStyle>
            <a:lvl1pPr marL="457200" lvl="0" indent="-311150" algn="ctr">
              <a:spcBef>
                <a:spcPts val="0"/>
              </a:spcBef>
              <a:spcAft>
                <a:spcPts val="0"/>
              </a:spcAft>
              <a:buClr>
                <a:schemeClr val="lt1"/>
              </a:buClr>
              <a:buSzPts val="1300"/>
              <a:buChar char="●"/>
              <a:defRPr>
                <a:solidFill>
                  <a:schemeClr val="lt1"/>
                </a:solidFill>
              </a:defRPr>
            </a:lvl1pPr>
            <a:lvl2pPr marL="914400" lvl="1" indent="-298450" algn="ctr">
              <a:spcBef>
                <a:spcPts val="0"/>
              </a:spcBef>
              <a:spcAft>
                <a:spcPts val="0"/>
              </a:spcAft>
              <a:buClr>
                <a:schemeClr val="lt1"/>
              </a:buClr>
              <a:buSzPts val="1100"/>
              <a:buChar char="○"/>
              <a:defRPr>
                <a:solidFill>
                  <a:schemeClr val="lt1"/>
                </a:solidFill>
              </a:defRPr>
            </a:lvl2pPr>
            <a:lvl3pPr marL="1371600" lvl="2" indent="-298450" algn="ctr">
              <a:spcBef>
                <a:spcPts val="0"/>
              </a:spcBef>
              <a:spcAft>
                <a:spcPts val="0"/>
              </a:spcAft>
              <a:buClr>
                <a:schemeClr val="lt1"/>
              </a:buClr>
              <a:buSzPts val="1100"/>
              <a:buChar char="■"/>
              <a:defRPr>
                <a:solidFill>
                  <a:schemeClr val="lt1"/>
                </a:solidFill>
              </a:defRPr>
            </a:lvl3pPr>
            <a:lvl4pPr marL="1828800" lvl="3" indent="-298450" algn="ctr">
              <a:spcBef>
                <a:spcPts val="0"/>
              </a:spcBef>
              <a:spcAft>
                <a:spcPts val="0"/>
              </a:spcAft>
              <a:buClr>
                <a:schemeClr val="lt1"/>
              </a:buClr>
              <a:buSzPts val="1100"/>
              <a:buChar char="●"/>
              <a:defRPr>
                <a:solidFill>
                  <a:schemeClr val="lt1"/>
                </a:solidFill>
              </a:defRPr>
            </a:lvl4pPr>
            <a:lvl5pPr marL="2286000" lvl="4" indent="-298450" algn="ctr">
              <a:spcBef>
                <a:spcPts val="0"/>
              </a:spcBef>
              <a:spcAft>
                <a:spcPts val="0"/>
              </a:spcAft>
              <a:buClr>
                <a:schemeClr val="lt1"/>
              </a:buClr>
              <a:buSzPts val="1100"/>
              <a:buChar char="○"/>
              <a:defRPr>
                <a:solidFill>
                  <a:schemeClr val="lt1"/>
                </a:solidFill>
              </a:defRPr>
            </a:lvl5pPr>
            <a:lvl6pPr marL="2743200" lvl="5" indent="-298450" algn="ctr">
              <a:spcBef>
                <a:spcPts val="0"/>
              </a:spcBef>
              <a:spcAft>
                <a:spcPts val="0"/>
              </a:spcAft>
              <a:buClr>
                <a:schemeClr val="lt1"/>
              </a:buClr>
              <a:buSzPts val="1100"/>
              <a:buChar char="■"/>
              <a:defRPr>
                <a:solidFill>
                  <a:schemeClr val="lt1"/>
                </a:solidFill>
              </a:defRPr>
            </a:lvl6pPr>
            <a:lvl7pPr marL="3200400" lvl="6" indent="-298450" algn="ctr">
              <a:spcBef>
                <a:spcPts val="0"/>
              </a:spcBef>
              <a:spcAft>
                <a:spcPts val="0"/>
              </a:spcAft>
              <a:buClr>
                <a:schemeClr val="lt1"/>
              </a:buClr>
              <a:buSzPts val="1100"/>
              <a:buChar char="●"/>
              <a:defRPr>
                <a:solidFill>
                  <a:schemeClr val="lt1"/>
                </a:solidFill>
              </a:defRPr>
            </a:lvl7pPr>
            <a:lvl8pPr marL="3657600" lvl="7" indent="-298450" algn="ctr">
              <a:spcBef>
                <a:spcPts val="0"/>
              </a:spcBef>
              <a:spcAft>
                <a:spcPts val="0"/>
              </a:spcAft>
              <a:buClr>
                <a:schemeClr val="lt1"/>
              </a:buClr>
              <a:buSzPts val="1100"/>
              <a:buChar char="○"/>
              <a:defRPr>
                <a:solidFill>
                  <a:schemeClr val="lt1"/>
                </a:solidFill>
              </a:defRPr>
            </a:lvl8pPr>
            <a:lvl9pPr marL="4114800" lvl="8" indent="-298450" algn="ctr">
              <a:spcBef>
                <a:spcPts val="0"/>
              </a:spcBef>
              <a:spcAft>
                <a:spcPts val="0"/>
              </a:spcAft>
              <a:buClr>
                <a:schemeClr val="lt1"/>
              </a:buClr>
              <a:buSzPts val="1100"/>
              <a:buChar char="■"/>
              <a:defRPr>
                <a:solidFill>
                  <a:schemeClr val="lt1"/>
                </a:solidFill>
              </a:defRPr>
            </a:lvl9pPr>
          </a:lstStyle>
          <a:p>
            <a:endParaRPr/>
          </a:p>
        </p:txBody>
      </p:sp>
      <p:sp>
        <p:nvSpPr>
          <p:cNvPr id="270" name="Google Shape;270;p11"/>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1"/>
        <p:cNvGrpSpPr/>
        <p:nvPr/>
      </p:nvGrpSpPr>
      <p:grpSpPr>
        <a:xfrm>
          <a:off x="0" y="0"/>
          <a:ext cx="0" cy="0"/>
          <a:chOff x="0" y="0"/>
          <a:chExt cx="0" cy="0"/>
        </a:xfrm>
      </p:grpSpPr>
      <p:sp>
        <p:nvSpPr>
          <p:cNvPr id="272" name="Google Shape;272;p1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mentu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marL="914400" lvl="1"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marL="1371600" lvl="2"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marL="1828800" lvl="3"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marL="2286000" lvl="4"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marL="2743200" lvl="5"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marL="3200400" lvl="6"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marL="3657600" lvl="7"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marL="4114800" lvl="8"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8451046" y="4736976"/>
            <a:ext cx="548700" cy="393600"/>
          </a:xfrm>
          <a:prstGeom prst="rect">
            <a:avLst/>
          </a:prstGeom>
          <a:noFill/>
          <a:ln>
            <a:noFill/>
          </a:ln>
        </p:spPr>
        <p:txBody>
          <a:bodyPr spcFirstLastPara="1" wrap="square" lIns="91425" tIns="91425" rIns="91425" bIns="91425" anchor="ctr" anchorCtr="0">
            <a:norm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hyperlink" Target="https://colab.research.google.com/drive/1CxEYR7OIM7GCM5vCyCL40Y1YCBRNkjul#scrollTo=6qlwCb8bF2OF"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colab.research.google.com/drive/1ohryqkgnMCZuXmBXEzBi2WImU2dLQh6a"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3"/>
          <p:cNvSpPr txBox="1"/>
          <p:nvPr/>
        </p:nvSpPr>
        <p:spPr>
          <a:xfrm>
            <a:off x="1018575" y="245925"/>
            <a:ext cx="62769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sp>
        <p:nvSpPr>
          <p:cNvPr id="278" name="Google Shape;278;p13"/>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Couch Potatoes With Python Billboard Top 10</a:t>
            </a:r>
            <a:endParaRPr/>
          </a:p>
        </p:txBody>
      </p:sp>
      <p:sp>
        <p:nvSpPr>
          <p:cNvPr id="279" name="Google Shape;279;p13"/>
          <p:cNvSpPr txBox="1">
            <a:spLocks noGrp="1"/>
          </p:cNvSpPr>
          <p:nvPr>
            <p:ph type="subTitle" idx="1"/>
          </p:nvPr>
        </p:nvSpPr>
        <p:spPr>
          <a:xfrm>
            <a:off x="824000" y="3596300"/>
            <a:ext cx="4255500" cy="695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By Aarnav, Seth, Ryan, and Swathi V.</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14"/>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Introduction</a:t>
            </a:r>
            <a:endParaRPr/>
          </a:p>
        </p:txBody>
      </p:sp>
      <p:sp>
        <p:nvSpPr>
          <p:cNvPr id="285" name="Google Shape;285;p14"/>
          <p:cNvSpPr txBox="1">
            <a:spLocks noGrp="1"/>
          </p:cNvSpPr>
          <p:nvPr>
            <p:ph type="body" idx="1"/>
          </p:nvPr>
        </p:nvSpPr>
        <p:spPr>
          <a:xfrm>
            <a:off x="1106100" y="1494350"/>
            <a:ext cx="7228200" cy="3649200"/>
          </a:xfrm>
          <a:prstGeom prst="rect">
            <a:avLst/>
          </a:prstGeom>
        </p:spPr>
        <p:txBody>
          <a:bodyPr spcFirstLastPara="1" wrap="square" lIns="91425" tIns="91425" rIns="91425" bIns="91425" anchor="t" anchorCtr="0">
            <a:normAutofit fontScale="92500" lnSpcReduction="20000"/>
          </a:bodyPr>
          <a:lstStyle/>
          <a:p>
            <a:pPr marL="457200" lvl="0" indent="-343619" algn="l" rtl="0">
              <a:spcBef>
                <a:spcPts val="0"/>
              </a:spcBef>
              <a:spcAft>
                <a:spcPts val="0"/>
              </a:spcAft>
              <a:buSzPct val="111375"/>
              <a:buChar char="●"/>
            </a:pPr>
            <a:r>
              <a:rPr lang="en" sz="1758" b="1">
                <a:solidFill>
                  <a:srgbClr val="000000"/>
                </a:solidFill>
                <a:latin typeface="Arial"/>
                <a:ea typeface="Arial"/>
                <a:cs typeface="Arial"/>
                <a:sym typeface="Arial"/>
              </a:rPr>
              <a:t>Core Research Question:</a:t>
            </a:r>
            <a:r>
              <a:rPr lang="en" sz="1758">
                <a:solidFill>
                  <a:srgbClr val="000000"/>
                </a:solidFill>
                <a:latin typeface="Arial"/>
                <a:ea typeface="Arial"/>
                <a:cs typeface="Arial"/>
                <a:sym typeface="Arial"/>
              </a:rPr>
              <a:t> Does a higher volume of song releases correlate directly with a more sustained, long-term presence on the Billboard Hot 10?</a:t>
            </a:r>
            <a:endParaRPr sz="1758">
              <a:solidFill>
                <a:srgbClr val="000000"/>
              </a:solidFill>
              <a:latin typeface="Arial"/>
              <a:ea typeface="Arial"/>
              <a:cs typeface="Arial"/>
              <a:sym typeface="Arial"/>
            </a:endParaRPr>
          </a:p>
          <a:p>
            <a:pPr marL="457200" lvl="0" indent="0" algn="l" rtl="0">
              <a:lnSpc>
                <a:spcPct val="10000"/>
              </a:lnSpc>
              <a:spcBef>
                <a:spcPts val="1200"/>
              </a:spcBef>
              <a:spcAft>
                <a:spcPts val="0"/>
              </a:spcAft>
              <a:buNone/>
            </a:pPr>
            <a:endParaRPr sz="1100">
              <a:solidFill>
                <a:srgbClr val="000000"/>
              </a:solidFill>
              <a:latin typeface="Arial"/>
              <a:ea typeface="Arial"/>
              <a:cs typeface="Arial"/>
              <a:sym typeface="Arial"/>
            </a:endParaRPr>
          </a:p>
          <a:p>
            <a:pPr marL="457200" lvl="0" indent="-311869" algn="l" rtl="0">
              <a:spcBef>
                <a:spcPts val="1200"/>
              </a:spcBef>
              <a:spcAft>
                <a:spcPts val="0"/>
              </a:spcAft>
              <a:buSzPct val="116425"/>
              <a:buChar char="●"/>
            </a:pPr>
            <a:r>
              <a:rPr lang="en" sz="1218" b="1">
                <a:solidFill>
                  <a:srgbClr val="000000"/>
                </a:solidFill>
                <a:latin typeface="Arial"/>
                <a:ea typeface="Arial"/>
                <a:cs typeface="Arial"/>
                <a:sym typeface="Arial"/>
              </a:rPr>
              <a:t>The "Quantity vs. Quality" Debate:</a:t>
            </a:r>
            <a:r>
              <a:rPr lang="en" sz="1218">
                <a:solidFill>
                  <a:srgbClr val="000000"/>
                </a:solidFill>
                <a:latin typeface="Arial"/>
                <a:ea typeface="Arial"/>
                <a:cs typeface="Arial"/>
                <a:sym typeface="Arial"/>
              </a:rPr>
              <a:t> Investigating whether market saturation (releasing more tracks) is a more effective strategy for career longevity than focusing on a few single "mega-hits."</a:t>
            </a:r>
            <a:endParaRPr sz="1218">
              <a:solidFill>
                <a:srgbClr val="000000"/>
              </a:solidFill>
              <a:latin typeface="Arial"/>
              <a:ea typeface="Arial"/>
              <a:cs typeface="Arial"/>
              <a:sym typeface="Arial"/>
            </a:endParaRPr>
          </a:p>
          <a:p>
            <a:pPr marL="457200" marR="0" lvl="0" indent="0" algn="l" rtl="0">
              <a:lnSpc>
                <a:spcPct val="10000"/>
              </a:lnSpc>
              <a:spcBef>
                <a:spcPts val="1200"/>
              </a:spcBef>
              <a:spcAft>
                <a:spcPts val="0"/>
              </a:spcAft>
              <a:buNone/>
            </a:pPr>
            <a:endParaRPr sz="1218">
              <a:solidFill>
                <a:srgbClr val="000000"/>
              </a:solidFill>
              <a:latin typeface="Arial"/>
              <a:ea typeface="Arial"/>
              <a:cs typeface="Arial"/>
              <a:sym typeface="Arial"/>
            </a:endParaRPr>
          </a:p>
          <a:p>
            <a:pPr marL="457200" lvl="0" indent="-311869" algn="l" rtl="0">
              <a:spcBef>
                <a:spcPts val="1200"/>
              </a:spcBef>
              <a:spcAft>
                <a:spcPts val="0"/>
              </a:spcAft>
              <a:buSzPct val="116425"/>
              <a:buChar char="●"/>
            </a:pPr>
            <a:r>
              <a:rPr lang="en" sz="1218" b="1">
                <a:solidFill>
                  <a:srgbClr val="000000"/>
                </a:solidFill>
                <a:latin typeface="Arial"/>
                <a:ea typeface="Arial"/>
                <a:cs typeface="Arial"/>
                <a:sym typeface="Arial"/>
              </a:rPr>
              <a:t>Data-Driven Career Planning:</a:t>
            </a:r>
            <a:r>
              <a:rPr lang="en" sz="1218">
                <a:solidFill>
                  <a:srgbClr val="000000"/>
                </a:solidFill>
                <a:latin typeface="Arial"/>
                <a:ea typeface="Arial"/>
                <a:cs typeface="Arial"/>
                <a:sym typeface="Arial"/>
              </a:rPr>
              <a:t> Helping independent artists and major record labels optimize their release schedules to ensure steady industry growth.</a:t>
            </a:r>
            <a:endParaRPr sz="1218">
              <a:solidFill>
                <a:srgbClr val="000000"/>
              </a:solidFill>
              <a:latin typeface="Arial"/>
              <a:ea typeface="Arial"/>
              <a:cs typeface="Arial"/>
              <a:sym typeface="Arial"/>
            </a:endParaRPr>
          </a:p>
          <a:p>
            <a:pPr marL="457200" marR="0" lvl="0" indent="0" algn="l" rtl="0">
              <a:lnSpc>
                <a:spcPct val="10000"/>
              </a:lnSpc>
              <a:spcBef>
                <a:spcPts val="1200"/>
              </a:spcBef>
              <a:spcAft>
                <a:spcPts val="0"/>
              </a:spcAft>
              <a:buNone/>
            </a:pPr>
            <a:endParaRPr sz="1218">
              <a:solidFill>
                <a:srgbClr val="000000"/>
              </a:solidFill>
              <a:latin typeface="Arial"/>
              <a:ea typeface="Arial"/>
              <a:cs typeface="Arial"/>
              <a:sym typeface="Arial"/>
            </a:endParaRPr>
          </a:p>
          <a:p>
            <a:pPr marL="457200" lvl="0" indent="-311869" algn="l" rtl="0">
              <a:spcBef>
                <a:spcPts val="1200"/>
              </a:spcBef>
              <a:spcAft>
                <a:spcPts val="0"/>
              </a:spcAft>
              <a:buSzPct val="116425"/>
              <a:buChar char="●"/>
            </a:pPr>
            <a:r>
              <a:rPr lang="en" sz="1218" b="1">
                <a:solidFill>
                  <a:srgbClr val="000000"/>
                </a:solidFill>
                <a:latin typeface="Arial"/>
                <a:ea typeface="Arial"/>
                <a:cs typeface="Arial"/>
                <a:sym typeface="Arial"/>
              </a:rPr>
              <a:t>The Dataset:</a:t>
            </a:r>
            <a:r>
              <a:rPr lang="en" sz="1218">
                <a:solidFill>
                  <a:srgbClr val="000000"/>
                </a:solidFill>
                <a:latin typeface="Arial"/>
                <a:ea typeface="Arial"/>
                <a:cs typeface="Arial"/>
                <a:sym typeface="Arial"/>
              </a:rPr>
              <a:t> Analyzing a comprehensive record of over 138,000 data points from Billboard archives, spanning from 2000 to the present.</a:t>
            </a:r>
            <a:endParaRPr sz="1218">
              <a:solidFill>
                <a:srgbClr val="000000"/>
              </a:solidFill>
              <a:latin typeface="Arial"/>
              <a:ea typeface="Arial"/>
              <a:cs typeface="Arial"/>
              <a:sym typeface="Arial"/>
            </a:endParaRPr>
          </a:p>
          <a:p>
            <a:pPr marL="457200" marR="0" lvl="0" indent="0" algn="l" rtl="0">
              <a:lnSpc>
                <a:spcPct val="10000"/>
              </a:lnSpc>
              <a:spcBef>
                <a:spcPts val="1200"/>
              </a:spcBef>
              <a:spcAft>
                <a:spcPts val="0"/>
              </a:spcAft>
              <a:buNone/>
            </a:pPr>
            <a:endParaRPr sz="1218">
              <a:solidFill>
                <a:srgbClr val="000000"/>
              </a:solidFill>
              <a:latin typeface="Arial"/>
              <a:ea typeface="Arial"/>
              <a:cs typeface="Arial"/>
              <a:sym typeface="Arial"/>
            </a:endParaRPr>
          </a:p>
          <a:p>
            <a:pPr marL="457200" lvl="0" indent="-311869" algn="l" rtl="0">
              <a:spcBef>
                <a:spcPts val="1200"/>
              </a:spcBef>
              <a:spcAft>
                <a:spcPts val="0"/>
              </a:spcAft>
              <a:buSzPct val="116425"/>
              <a:buChar char="●"/>
            </a:pPr>
            <a:r>
              <a:rPr lang="en" sz="1218" b="1">
                <a:solidFill>
                  <a:srgbClr val="000000"/>
                </a:solidFill>
                <a:latin typeface="Arial"/>
                <a:ea typeface="Arial"/>
                <a:cs typeface="Arial"/>
                <a:sym typeface="Arial"/>
              </a:rPr>
              <a:t>Our Objective:</a:t>
            </a:r>
            <a:r>
              <a:rPr lang="en" sz="1218">
                <a:solidFill>
                  <a:srgbClr val="000000"/>
                </a:solidFill>
                <a:latin typeface="Arial"/>
                <a:ea typeface="Arial"/>
                <a:cs typeface="Arial"/>
                <a:sym typeface="Arial"/>
              </a:rPr>
              <a:t> Using computational modeling and linear regression to decode the mathematical path to mainstream success.</a:t>
            </a:r>
            <a:endParaRPr sz="1418"/>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1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Why is this important?</a:t>
            </a:r>
            <a:endParaRPr/>
          </a:p>
        </p:txBody>
      </p:sp>
      <p:sp>
        <p:nvSpPr>
          <p:cNvPr id="291" name="Google Shape;291;p15"/>
          <p:cNvSpPr txBox="1">
            <a:spLocks noGrp="1"/>
          </p:cNvSpPr>
          <p:nvPr>
            <p:ph type="body" idx="1"/>
          </p:nvPr>
        </p:nvSpPr>
        <p:spPr>
          <a:xfrm>
            <a:off x="1067450" y="1400725"/>
            <a:ext cx="7266900" cy="3337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sz="1400" b="1"/>
          </a:p>
          <a:p>
            <a:pPr marL="457200" lvl="0" indent="-317500" algn="l" rtl="0">
              <a:spcBef>
                <a:spcPts val="1200"/>
              </a:spcBef>
              <a:spcAft>
                <a:spcPts val="0"/>
              </a:spcAft>
              <a:buSzPts val="1400"/>
              <a:buChar char="●"/>
            </a:pPr>
            <a:r>
              <a:rPr lang="en" sz="1400" b="1"/>
              <a:t>For Artists: </a:t>
            </a:r>
            <a:r>
              <a:rPr lang="en" sz="1400"/>
              <a:t>Determines whether a career will have a steady presence or rely on fleeting virality.</a:t>
            </a:r>
            <a:endParaRPr sz="1400"/>
          </a:p>
          <a:p>
            <a:pPr marL="457200" marR="0" lvl="0" indent="0" algn="l" rtl="0">
              <a:lnSpc>
                <a:spcPct val="10000"/>
              </a:lnSpc>
              <a:spcBef>
                <a:spcPts val="1200"/>
              </a:spcBef>
              <a:spcAft>
                <a:spcPts val="0"/>
              </a:spcAft>
              <a:buNone/>
            </a:pPr>
            <a:endParaRPr sz="1400"/>
          </a:p>
          <a:p>
            <a:pPr marL="457200" lvl="0" indent="-317500" algn="l" rtl="0">
              <a:spcBef>
                <a:spcPts val="0"/>
              </a:spcBef>
              <a:spcAft>
                <a:spcPts val="0"/>
              </a:spcAft>
              <a:buSzPts val="1400"/>
              <a:buChar char="●"/>
            </a:pPr>
            <a:r>
              <a:rPr lang="en" sz="1400" b="1"/>
              <a:t>For Labels: </a:t>
            </a:r>
            <a:r>
              <a:rPr lang="en" sz="1400"/>
              <a:t>Provides a data-driven justification for which artists to sign and distribute resources to.</a:t>
            </a:r>
            <a:endParaRPr sz="1400"/>
          </a:p>
          <a:p>
            <a:pPr marL="457200" lvl="0" indent="0" algn="l" rtl="0">
              <a:lnSpc>
                <a:spcPct val="10000"/>
              </a:lnSpc>
              <a:spcBef>
                <a:spcPts val="1200"/>
              </a:spcBef>
              <a:spcAft>
                <a:spcPts val="0"/>
              </a:spcAft>
              <a:buNone/>
            </a:pPr>
            <a:endParaRPr sz="1400"/>
          </a:p>
          <a:p>
            <a:pPr marL="457200" lvl="0" indent="-317500" algn="l" rtl="0">
              <a:spcBef>
                <a:spcPts val="0"/>
              </a:spcBef>
              <a:spcAft>
                <a:spcPts val="0"/>
              </a:spcAft>
              <a:buSzPts val="1400"/>
              <a:buChar char="●"/>
            </a:pPr>
            <a:r>
              <a:rPr lang="en" sz="1400" b="1"/>
              <a:t>Industry Trend: </a:t>
            </a:r>
            <a:r>
              <a:rPr lang="en" sz="1400"/>
              <a:t>With the rise of streaming, "flooding the market" has become a strategy. We aim to validate if this leads to billboard dominance.</a:t>
            </a:r>
            <a:endParaRPr sz="1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16"/>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Hypothesis</a:t>
            </a:r>
            <a:endParaRPr/>
          </a:p>
        </p:txBody>
      </p:sp>
      <p:sp>
        <p:nvSpPr>
          <p:cNvPr id="297" name="Google Shape;297;p16"/>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700" b="1"/>
              <a:t>We hypothesize that a song's Debut Rank and Artist Chart History will have the highest positive correlation with its total weeks on the Billboard Hot 100 top 10.</a:t>
            </a:r>
            <a:endParaRPr sz="1700" b="1"/>
          </a:p>
          <a:p>
            <a:pPr marL="457200" lvl="0" indent="-311150" algn="l" rtl="0">
              <a:spcBef>
                <a:spcPts val="1200"/>
              </a:spcBef>
              <a:spcAft>
                <a:spcPts val="0"/>
              </a:spcAft>
              <a:buSzPts val="1300"/>
              <a:buChar char="●"/>
            </a:pPr>
            <a:r>
              <a:rPr lang="en"/>
              <a:t>Established artists carry built-in streaming momentum, and songs that debut high usually receive heavier playlist placement.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17"/>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Data collection</a:t>
            </a:r>
            <a:endParaRPr/>
          </a:p>
        </p:txBody>
      </p:sp>
      <p:sp>
        <p:nvSpPr>
          <p:cNvPr id="303" name="Google Shape;303;p17"/>
          <p:cNvSpPr txBox="1">
            <a:spLocks noGrp="1"/>
          </p:cNvSpPr>
          <p:nvPr>
            <p:ph type="body" idx="1"/>
          </p:nvPr>
        </p:nvSpPr>
        <p:spPr>
          <a:xfrm>
            <a:off x="837700" y="1419450"/>
            <a:ext cx="7421700" cy="3439200"/>
          </a:xfrm>
          <a:prstGeom prst="rect">
            <a:avLst/>
          </a:prstGeom>
        </p:spPr>
        <p:txBody>
          <a:bodyPr spcFirstLastPara="1" wrap="square" lIns="91425" tIns="91425" rIns="91425" bIns="91425" anchor="t" anchorCtr="0">
            <a:normAutofit fontScale="85000" lnSpcReduction="20000"/>
          </a:bodyPr>
          <a:lstStyle/>
          <a:p>
            <a:pPr marL="457200" lvl="0" indent="-309563" algn="l" rtl="0">
              <a:spcBef>
                <a:spcPts val="0"/>
              </a:spcBef>
              <a:spcAft>
                <a:spcPts val="0"/>
              </a:spcAft>
              <a:buSzPct val="100000"/>
              <a:buChar char="●"/>
            </a:pPr>
            <a:r>
              <a:rPr lang="en" sz="1500" b="1"/>
              <a:t>Finding:</a:t>
            </a:r>
            <a:r>
              <a:rPr lang="en" sz="1500"/>
              <a:t> The data itself was quite easy to find online from Kaggle but it wasn't fully clean and useful. </a:t>
            </a:r>
            <a:endParaRPr sz="1500"/>
          </a:p>
          <a:p>
            <a:pPr marL="457200" marR="0" lvl="0" indent="0" algn="l" rtl="0">
              <a:lnSpc>
                <a:spcPct val="10000"/>
              </a:lnSpc>
              <a:spcBef>
                <a:spcPts val="1200"/>
              </a:spcBef>
              <a:spcAft>
                <a:spcPts val="0"/>
              </a:spcAft>
              <a:buNone/>
            </a:pPr>
            <a:endParaRPr sz="1500"/>
          </a:p>
          <a:p>
            <a:pPr marL="457200" lvl="0" indent="-309563" algn="l" rtl="0">
              <a:spcBef>
                <a:spcPts val="1200"/>
              </a:spcBef>
              <a:spcAft>
                <a:spcPts val="0"/>
              </a:spcAft>
              <a:buSzPct val="100000"/>
              <a:buChar char="●"/>
            </a:pPr>
            <a:r>
              <a:rPr lang="en" sz="1500" b="1"/>
              <a:t>Cleaning:</a:t>
            </a:r>
            <a:r>
              <a:rPr lang="en" sz="1500"/>
              <a:t> We had to remove the data from the sheet that told us the movement of each song which was not useful for this project. </a:t>
            </a:r>
            <a:endParaRPr sz="1500"/>
          </a:p>
          <a:p>
            <a:pPr marL="457200" marR="0" lvl="0" indent="0" algn="l" rtl="0">
              <a:lnSpc>
                <a:spcPct val="10000"/>
              </a:lnSpc>
              <a:spcBef>
                <a:spcPts val="1200"/>
              </a:spcBef>
              <a:spcAft>
                <a:spcPts val="0"/>
              </a:spcAft>
              <a:buNone/>
            </a:pPr>
            <a:endParaRPr sz="1500"/>
          </a:p>
          <a:p>
            <a:pPr marL="457200" lvl="0" indent="-309563" algn="l" rtl="0">
              <a:spcBef>
                <a:spcPts val="1200"/>
              </a:spcBef>
              <a:spcAft>
                <a:spcPts val="0"/>
              </a:spcAft>
              <a:buSzPct val="100000"/>
              <a:buChar char="●"/>
            </a:pPr>
            <a:r>
              <a:rPr lang="en" sz="1500" b="1"/>
              <a:t>Simplifying:</a:t>
            </a:r>
            <a:r>
              <a:rPr lang="en" sz="1500"/>
              <a:t> Then noting that the data went to 1958 we decided to only use data that was after 2000</a:t>
            </a:r>
            <a:endParaRPr sz="1500"/>
          </a:p>
          <a:p>
            <a:pPr marL="457200" marR="0" lvl="0" indent="0" algn="l" rtl="0">
              <a:lnSpc>
                <a:spcPct val="10000"/>
              </a:lnSpc>
              <a:spcBef>
                <a:spcPts val="1200"/>
              </a:spcBef>
              <a:spcAft>
                <a:spcPts val="0"/>
              </a:spcAft>
              <a:buNone/>
            </a:pPr>
            <a:endParaRPr sz="1500"/>
          </a:p>
          <a:p>
            <a:pPr marL="457200" lvl="0" indent="-309563" algn="l" rtl="0">
              <a:spcBef>
                <a:spcPts val="1200"/>
              </a:spcBef>
              <a:spcAft>
                <a:spcPts val="0"/>
              </a:spcAft>
              <a:buSzPct val="100000"/>
              <a:buChar char="●"/>
            </a:pPr>
            <a:r>
              <a:rPr lang="en" sz="1500" b="1"/>
              <a:t>Correcting:</a:t>
            </a:r>
            <a:r>
              <a:rPr lang="en" sz="1500"/>
              <a:t> As well as to keep making sure only the top 10 of the billboard was being using in the code. Another issue was that it could have been counting someone multiple times per week based on them having many songs in the top 10, but this issue didn't really pop up</a:t>
            </a:r>
            <a:endParaRPr sz="1500"/>
          </a:p>
          <a:p>
            <a:pPr marL="457200" lvl="0" indent="0" algn="l" rtl="0">
              <a:lnSpc>
                <a:spcPct val="10000"/>
              </a:lnSpc>
              <a:spcBef>
                <a:spcPts val="1200"/>
              </a:spcBef>
              <a:spcAft>
                <a:spcPts val="0"/>
              </a:spcAft>
              <a:buNone/>
            </a:pPr>
            <a:endParaRPr sz="1500"/>
          </a:p>
          <a:p>
            <a:pPr marL="457200" lvl="0" indent="-309563" algn="l" rtl="0">
              <a:spcBef>
                <a:spcPts val="1200"/>
              </a:spcBef>
              <a:spcAft>
                <a:spcPts val="0"/>
              </a:spcAft>
              <a:buSzPct val="100000"/>
              <a:buChar char="●"/>
            </a:pPr>
            <a:r>
              <a:rPr lang="en" sz="1500" b="1"/>
              <a:t>Cutting: </a:t>
            </a:r>
            <a:r>
              <a:rPr lang="en" sz="1500"/>
              <a:t>There were collaborations that counted as singular artists not each artist themself, so for simplicity we cut those songs out.</a:t>
            </a:r>
            <a:endParaRPr sz="1500"/>
          </a:p>
        </p:txBody>
      </p:sp>
      <p:sp>
        <p:nvSpPr>
          <p:cNvPr id="304" name="Google Shape;304;p17"/>
          <p:cNvSpPr txBox="1"/>
          <p:nvPr/>
        </p:nvSpPr>
        <p:spPr>
          <a:xfrm>
            <a:off x="3601400" y="98725"/>
            <a:ext cx="4833300" cy="78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03">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03">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03">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03">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03">
                                            <p:txEl>
                                              <p:pRg st="4" end="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03">
                                            <p:txEl>
                                              <p:pRg st="5" end="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03">
                                            <p:txEl>
                                              <p:pRg st="6" end="6"/>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03">
                                            <p:txEl>
                                              <p:pRg st="7" end="7"/>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0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18"/>
          <p:cNvSpPr txBox="1">
            <a:spLocks noGrp="1"/>
          </p:cNvSpPr>
          <p:nvPr>
            <p:ph type="title"/>
          </p:nvPr>
        </p:nvSpPr>
        <p:spPr>
          <a:xfrm>
            <a:off x="748050" y="304350"/>
            <a:ext cx="7030500" cy="99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Data exploration</a:t>
            </a:r>
            <a:endParaRPr/>
          </a:p>
        </p:txBody>
      </p:sp>
      <p:sp>
        <p:nvSpPr>
          <p:cNvPr id="310" name="Google Shape;310;p18"/>
          <p:cNvSpPr txBox="1">
            <a:spLocks noGrp="1"/>
          </p:cNvSpPr>
          <p:nvPr>
            <p:ph type="body" idx="1"/>
          </p:nvPr>
        </p:nvSpPr>
        <p:spPr>
          <a:xfrm>
            <a:off x="132400" y="1513525"/>
            <a:ext cx="4830300" cy="2871600"/>
          </a:xfrm>
          <a:prstGeom prst="rect">
            <a:avLst/>
          </a:prstGeom>
        </p:spPr>
        <p:txBody>
          <a:bodyPr spcFirstLastPara="1" wrap="square" lIns="91425" tIns="91425" rIns="91425" bIns="91425" anchor="t" anchorCtr="0">
            <a:normAutofit/>
          </a:bodyPr>
          <a:lstStyle/>
          <a:p>
            <a:pPr marL="457200" lvl="0" indent="-311150" algn="l" rtl="0">
              <a:lnSpc>
                <a:spcPct val="200000"/>
              </a:lnSpc>
              <a:spcBef>
                <a:spcPts val="0"/>
              </a:spcBef>
              <a:spcAft>
                <a:spcPts val="0"/>
              </a:spcAft>
              <a:buSzPts val="1300"/>
              <a:buChar char="●"/>
            </a:pPr>
            <a:r>
              <a:rPr lang="en" b="1"/>
              <a:t>Patterns: </a:t>
            </a:r>
            <a:endParaRPr b="1"/>
          </a:p>
          <a:p>
            <a:pPr marL="914400" lvl="1" indent="-298450" algn="l" rtl="0">
              <a:lnSpc>
                <a:spcPct val="200000"/>
              </a:lnSpc>
              <a:spcBef>
                <a:spcPts val="0"/>
              </a:spcBef>
              <a:spcAft>
                <a:spcPts val="0"/>
              </a:spcAft>
              <a:buSzPts val="1100"/>
              <a:buChar char="○"/>
            </a:pPr>
            <a:r>
              <a:rPr lang="en"/>
              <a:t>Areas of Congregation</a:t>
            </a:r>
            <a:endParaRPr/>
          </a:p>
          <a:p>
            <a:pPr marL="914400" lvl="1" indent="-298450" algn="l" rtl="0">
              <a:lnSpc>
                <a:spcPct val="200000"/>
              </a:lnSpc>
              <a:spcBef>
                <a:spcPts val="0"/>
              </a:spcBef>
              <a:spcAft>
                <a:spcPts val="0"/>
              </a:spcAft>
              <a:buSzPts val="1100"/>
              <a:buChar char="○"/>
            </a:pPr>
            <a:r>
              <a:rPr lang="en"/>
              <a:t>High correlation</a:t>
            </a:r>
            <a:endParaRPr/>
          </a:p>
          <a:p>
            <a:pPr marL="457200" lvl="0" indent="0" algn="l" rtl="0">
              <a:lnSpc>
                <a:spcPct val="200000"/>
              </a:lnSpc>
              <a:spcBef>
                <a:spcPts val="1200"/>
              </a:spcBef>
              <a:spcAft>
                <a:spcPts val="1200"/>
              </a:spcAft>
              <a:buNone/>
            </a:pPr>
            <a:endParaRPr/>
          </a:p>
        </p:txBody>
      </p:sp>
      <p:pic>
        <p:nvPicPr>
          <p:cNvPr id="311" name="Google Shape;311;p18"/>
          <p:cNvPicPr preferRelativeResize="0"/>
          <p:nvPr/>
        </p:nvPicPr>
        <p:blipFill>
          <a:blip r:embed="rId3">
            <a:alphaModFix/>
          </a:blip>
          <a:stretch>
            <a:fillRect/>
          </a:stretch>
        </p:blipFill>
        <p:spPr>
          <a:xfrm>
            <a:off x="6130150" y="704850"/>
            <a:ext cx="2845200" cy="2034726"/>
          </a:xfrm>
          <a:prstGeom prst="rect">
            <a:avLst/>
          </a:prstGeom>
          <a:noFill/>
          <a:ln>
            <a:noFill/>
          </a:ln>
        </p:spPr>
      </p:pic>
      <p:pic>
        <p:nvPicPr>
          <p:cNvPr id="312" name="Google Shape;312;p18"/>
          <p:cNvPicPr preferRelativeResize="0"/>
          <p:nvPr/>
        </p:nvPicPr>
        <p:blipFill rotWithShape="1">
          <a:blip r:embed="rId4">
            <a:alphaModFix/>
          </a:blip>
          <a:srcRect r="2086"/>
          <a:stretch/>
        </p:blipFill>
        <p:spPr>
          <a:xfrm>
            <a:off x="5868249" y="3001775"/>
            <a:ext cx="3140624" cy="1811375"/>
          </a:xfrm>
          <a:prstGeom prst="rect">
            <a:avLst/>
          </a:prstGeom>
          <a:noFill/>
          <a:ln>
            <a:noFill/>
          </a:ln>
        </p:spPr>
      </p:pic>
      <p:pic>
        <p:nvPicPr>
          <p:cNvPr id="313" name="Google Shape;313;p18" title="Screenshot 2026-07-29 201858.png"/>
          <p:cNvPicPr preferRelativeResize="0"/>
          <p:nvPr/>
        </p:nvPicPr>
        <p:blipFill>
          <a:blip r:embed="rId5">
            <a:alphaModFix/>
          </a:blip>
          <a:stretch>
            <a:fillRect/>
          </a:stretch>
        </p:blipFill>
        <p:spPr>
          <a:xfrm>
            <a:off x="2903932" y="3058749"/>
            <a:ext cx="2964317" cy="1754400"/>
          </a:xfrm>
          <a:prstGeom prst="rect">
            <a:avLst/>
          </a:prstGeom>
          <a:noFill/>
          <a:ln>
            <a:noFill/>
          </a:ln>
        </p:spPr>
      </p:pic>
      <p:pic>
        <p:nvPicPr>
          <p:cNvPr id="314" name="Google Shape;314;p18" title="Screenshot 2026-07-29 200935.png"/>
          <p:cNvPicPr preferRelativeResize="0"/>
          <p:nvPr/>
        </p:nvPicPr>
        <p:blipFill>
          <a:blip r:embed="rId6">
            <a:alphaModFix/>
          </a:blip>
          <a:stretch>
            <a:fillRect/>
          </a:stretch>
        </p:blipFill>
        <p:spPr>
          <a:xfrm>
            <a:off x="3135800" y="840000"/>
            <a:ext cx="2870401" cy="1899575"/>
          </a:xfrm>
          <a:prstGeom prst="rect">
            <a:avLst/>
          </a:prstGeom>
          <a:noFill/>
          <a:ln>
            <a:noFill/>
          </a:ln>
        </p:spPr>
      </p:pic>
      <p:sp>
        <p:nvSpPr>
          <p:cNvPr id="315" name="Google Shape;315;p18"/>
          <p:cNvSpPr txBox="1">
            <a:spLocks noGrp="1"/>
          </p:cNvSpPr>
          <p:nvPr>
            <p:ph type="body" idx="1"/>
          </p:nvPr>
        </p:nvSpPr>
        <p:spPr>
          <a:xfrm>
            <a:off x="86625" y="1645825"/>
            <a:ext cx="2964300" cy="2541600"/>
          </a:xfrm>
          <a:prstGeom prst="rect">
            <a:avLst/>
          </a:prstGeom>
        </p:spPr>
        <p:txBody>
          <a:bodyPr spcFirstLastPara="1" wrap="square" lIns="91425" tIns="91425" rIns="91425" bIns="91425" anchor="t" anchorCtr="0">
            <a:normAutofit/>
          </a:bodyPr>
          <a:lstStyle/>
          <a:p>
            <a:pPr marL="0" lvl="0" indent="0" algn="l" rtl="0">
              <a:lnSpc>
                <a:spcPct val="200000"/>
              </a:lnSpc>
              <a:spcBef>
                <a:spcPts val="0"/>
              </a:spcBef>
              <a:spcAft>
                <a:spcPts val="0"/>
              </a:spcAft>
              <a:buNone/>
            </a:pPr>
            <a:endParaRPr b="1"/>
          </a:p>
          <a:p>
            <a:pPr marL="0" lvl="0" indent="0" algn="l" rtl="0">
              <a:lnSpc>
                <a:spcPct val="200000"/>
              </a:lnSpc>
              <a:spcBef>
                <a:spcPts val="1200"/>
              </a:spcBef>
              <a:spcAft>
                <a:spcPts val="0"/>
              </a:spcAft>
              <a:buNone/>
            </a:pPr>
            <a:endParaRPr b="1"/>
          </a:p>
          <a:p>
            <a:pPr marL="457200" lvl="0" indent="-311150" algn="l" rtl="0">
              <a:lnSpc>
                <a:spcPct val="200000"/>
              </a:lnSpc>
              <a:spcBef>
                <a:spcPts val="1200"/>
              </a:spcBef>
              <a:spcAft>
                <a:spcPts val="0"/>
              </a:spcAft>
              <a:buSzPts val="1300"/>
              <a:buChar char="●"/>
            </a:pPr>
            <a:r>
              <a:rPr lang="en" b="1"/>
              <a:t>Outliers:</a:t>
            </a:r>
            <a:r>
              <a:rPr lang="en"/>
              <a:t> Drake &amp; Taylor Swift</a:t>
            </a:r>
            <a:endParaRPr/>
          </a:p>
          <a:p>
            <a:pPr marL="457200" lvl="0" indent="0" algn="l" rtl="0">
              <a:lnSpc>
                <a:spcPct val="200000"/>
              </a:lnSpc>
              <a:spcBef>
                <a:spcPts val="1200"/>
              </a:spcBef>
              <a:spcAft>
                <a:spcPts val="1200"/>
              </a:spcAft>
              <a:buNone/>
            </a:pPr>
            <a:endParaRPr/>
          </a:p>
        </p:txBody>
      </p:sp>
      <p:pic>
        <p:nvPicPr>
          <p:cNvPr id="316" name="Google Shape;316;p18"/>
          <p:cNvPicPr preferRelativeResize="0"/>
          <p:nvPr/>
        </p:nvPicPr>
        <p:blipFill rotWithShape="1">
          <a:blip r:embed="rId4">
            <a:alphaModFix/>
          </a:blip>
          <a:srcRect r="2086"/>
          <a:stretch/>
        </p:blipFill>
        <p:spPr>
          <a:xfrm>
            <a:off x="2941900" y="885976"/>
            <a:ext cx="6066974" cy="3499150"/>
          </a:xfrm>
          <a:prstGeom prst="rect">
            <a:avLst/>
          </a:prstGeom>
          <a:noFill/>
          <a:ln>
            <a:noFill/>
          </a:ln>
        </p:spPr>
      </p:pic>
      <p:pic>
        <p:nvPicPr>
          <p:cNvPr id="317" name="Google Shape;317;p18" title="Screenshot 2026-07-29 201858.png"/>
          <p:cNvPicPr preferRelativeResize="0"/>
          <p:nvPr/>
        </p:nvPicPr>
        <p:blipFill>
          <a:blip r:embed="rId5">
            <a:alphaModFix/>
          </a:blip>
          <a:stretch>
            <a:fillRect/>
          </a:stretch>
        </p:blipFill>
        <p:spPr>
          <a:xfrm>
            <a:off x="3175068" y="918677"/>
            <a:ext cx="5912346" cy="3499150"/>
          </a:xfrm>
          <a:prstGeom prst="rect">
            <a:avLst/>
          </a:prstGeom>
          <a:noFill/>
          <a:ln>
            <a:noFill/>
          </a:ln>
        </p:spPr>
      </p:pic>
      <p:pic>
        <p:nvPicPr>
          <p:cNvPr id="318" name="Google Shape;318;p18"/>
          <p:cNvPicPr preferRelativeResize="0"/>
          <p:nvPr/>
        </p:nvPicPr>
        <p:blipFill rotWithShape="1">
          <a:blip r:embed="rId4">
            <a:alphaModFix/>
          </a:blip>
          <a:srcRect r="2086"/>
          <a:stretch/>
        </p:blipFill>
        <p:spPr>
          <a:xfrm>
            <a:off x="3834642" y="0"/>
            <a:ext cx="4406759" cy="2541600"/>
          </a:xfrm>
          <a:prstGeom prst="rect">
            <a:avLst/>
          </a:prstGeom>
          <a:noFill/>
          <a:ln>
            <a:noFill/>
          </a:ln>
        </p:spPr>
      </p:pic>
      <p:pic>
        <p:nvPicPr>
          <p:cNvPr id="319" name="Google Shape;319;p18" title="Screenshot 2026-07-29 201858.png"/>
          <p:cNvPicPr preferRelativeResize="0"/>
          <p:nvPr/>
        </p:nvPicPr>
        <p:blipFill>
          <a:blip r:embed="rId5">
            <a:alphaModFix/>
          </a:blip>
          <a:stretch>
            <a:fillRect/>
          </a:stretch>
        </p:blipFill>
        <p:spPr>
          <a:xfrm>
            <a:off x="3802707" y="2571750"/>
            <a:ext cx="4345366" cy="25717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16"/>
                                        </p:tgtEl>
                                        <p:attrNameLst>
                                          <p:attrName>style.visibility</p:attrName>
                                        </p:attrNameLst>
                                      </p:cBhvr>
                                      <p:to>
                                        <p:strVal val="visible"/>
                                      </p:to>
                                    </p:set>
                                    <p:animEffect transition="in" filter="fade">
                                      <p:cBhvr>
                                        <p:cTn id="29" dur="1000"/>
                                        <p:tgtEl>
                                          <p:spTgt spid="31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1000"/>
                                        <p:tgtEl>
                                          <p:spTgt spid="316"/>
                                        </p:tgtEl>
                                      </p:cBhvr>
                                    </p:animEffect>
                                    <p:set>
                                      <p:cBhvr>
                                        <p:cTn id="34" dur="1" fill="hold">
                                          <p:stCondLst>
                                            <p:cond delay="1000"/>
                                          </p:stCondLst>
                                        </p:cTn>
                                        <p:tgtEl>
                                          <p:spTgt spid="316"/>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15">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15">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15">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15">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1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1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317"/>
                                        </p:tgtEl>
                                        <p:attrNameLst>
                                          <p:attrName>style.visibility</p:attrName>
                                        </p:attrNameLst>
                                      </p:cBhvr>
                                      <p:to>
                                        <p:strVal val="visible"/>
                                      </p:to>
                                    </p:set>
                                    <p:animEffect transition="in" filter="fade">
                                      <p:cBhvr>
                                        <p:cTn id="63" dur="1000"/>
                                        <p:tgtEl>
                                          <p:spTgt spid="317"/>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xit" presetSubtype="0" fill="hold" nodeType="clickEffect">
                                  <p:stCondLst>
                                    <p:cond delay="0"/>
                                  </p:stCondLst>
                                  <p:childTnLst>
                                    <p:animEffect transition="out" filter="fade">
                                      <p:cBhvr>
                                        <p:cTn id="67" dur="1000"/>
                                        <p:tgtEl>
                                          <p:spTgt spid="317"/>
                                        </p:tgtEl>
                                      </p:cBhvr>
                                    </p:animEffect>
                                    <p:set>
                                      <p:cBhvr>
                                        <p:cTn id="68" dur="1" fill="hold">
                                          <p:stCondLst>
                                            <p:cond delay="1000"/>
                                          </p:stCondLst>
                                        </p:cTn>
                                        <p:tgtEl>
                                          <p:spTgt spid="317"/>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319"/>
                                        </p:tgtEl>
                                        <p:attrNameLst>
                                          <p:attrName>style.visibility</p:attrName>
                                        </p:attrNameLst>
                                      </p:cBhvr>
                                      <p:to>
                                        <p:strVal val="visible"/>
                                      </p:to>
                                    </p:set>
                                    <p:animEffect transition="in" filter="fade">
                                      <p:cBhvr>
                                        <p:cTn id="73" dur="1000"/>
                                        <p:tgtEl>
                                          <p:spTgt spid="319"/>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318"/>
                                        </p:tgtEl>
                                        <p:attrNameLst>
                                          <p:attrName>style.visibility</p:attrName>
                                        </p:attrNameLst>
                                      </p:cBhvr>
                                      <p:to>
                                        <p:strVal val="visible"/>
                                      </p:to>
                                    </p:set>
                                    <p:animEffect transition="in" filter="fade">
                                      <p:cBhvr>
                                        <p:cTn id="78" dur="1000"/>
                                        <p:tgtEl>
                                          <p:spTgt spid="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19"/>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Key Success Metrics</a:t>
            </a:r>
            <a:endParaRPr/>
          </a:p>
        </p:txBody>
      </p:sp>
      <p:sp>
        <p:nvSpPr>
          <p:cNvPr id="325" name="Google Shape;325;p19"/>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normAutofit/>
          </a:bodyPr>
          <a:lstStyle/>
          <a:p>
            <a:pPr marL="457200" lvl="0" indent="-311150" algn="l" rtl="0">
              <a:spcBef>
                <a:spcPts val="0"/>
              </a:spcBef>
              <a:spcAft>
                <a:spcPts val="0"/>
              </a:spcAft>
              <a:buSzPts val="1300"/>
              <a:buChar char="●"/>
            </a:pPr>
            <a:r>
              <a:rPr lang="en" b="1"/>
              <a:t>Average Weeks: </a:t>
            </a:r>
            <a:r>
              <a:rPr lang="en"/>
              <a:t>The mean time a single song by an artist remains on the top 10.</a:t>
            </a:r>
            <a:endParaRPr/>
          </a:p>
          <a:p>
            <a:pPr marL="0" lvl="0" indent="0" algn="l" rtl="0">
              <a:spcBef>
                <a:spcPts val="1200"/>
              </a:spcBef>
              <a:spcAft>
                <a:spcPts val="0"/>
              </a:spcAft>
              <a:buNone/>
            </a:pPr>
            <a:endParaRPr/>
          </a:p>
          <a:p>
            <a:pPr marL="457200" lvl="0" indent="-311150" algn="l" rtl="0">
              <a:spcBef>
                <a:spcPts val="1200"/>
              </a:spcBef>
              <a:spcAft>
                <a:spcPts val="0"/>
              </a:spcAft>
              <a:buSzPts val="1300"/>
              <a:buChar char="●"/>
            </a:pPr>
            <a:r>
              <a:rPr lang="en" b="1"/>
              <a:t>Unique Hits: </a:t>
            </a:r>
            <a:r>
              <a:rPr lang="en"/>
              <a:t>Total count of different songs an artist has successfully charted.</a:t>
            </a:r>
            <a:endParaRPr/>
          </a:p>
          <a:p>
            <a:pPr marL="0" lvl="0" indent="0" algn="l" rtl="0">
              <a:spcBef>
                <a:spcPts val="1200"/>
              </a:spcBef>
              <a:spcAft>
                <a:spcPts val="0"/>
              </a:spcAft>
              <a:buNone/>
            </a:pPr>
            <a:endParaRPr/>
          </a:p>
          <a:p>
            <a:pPr marL="457200" lvl="0" indent="-311150" algn="l" rtl="0">
              <a:spcBef>
                <a:spcPts val="1200"/>
              </a:spcBef>
              <a:spcAft>
                <a:spcPts val="0"/>
              </a:spcAft>
              <a:buSzPts val="1300"/>
              <a:buChar char="●"/>
            </a:pPr>
            <a:r>
              <a:rPr lang="en" b="1"/>
              <a:t>Cumulative Stay: </a:t>
            </a:r>
            <a:r>
              <a:rPr lang="en"/>
              <a:t>Total lifespan of an artist's brand across the entire Billboard ecosystem.</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20"/>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Models</a:t>
            </a:r>
            <a:endParaRPr/>
          </a:p>
        </p:txBody>
      </p:sp>
      <p:sp>
        <p:nvSpPr>
          <p:cNvPr id="331" name="Google Shape;331;p20"/>
          <p:cNvSpPr txBox="1">
            <a:spLocks noGrp="1"/>
          </p:cNvSpPr>
          <p:nvPr>
            <p:ph type="body" idx="1"/>
          </p:nvPr>
        </p:nvSpPr>
        <p:spPr>
          <a:xfrm>
            <a:off x="-154225" y="1654500"/>
            <a:ext cx="4433700" cy="2541600"/>
          </a:xfrm>
          <a:prstGeom prst="rect">
            <a:avLst/>
          </a:prstGeom>
        </p:spPr>
        <p:txBody>
          <a:bodyPr spcFirstLastPara="1" wrap="square" lIns="91425" tIns="91425" rIns="91425" bIns="91425" anchor="t" anchorCtr="0">
            <a:noAutofit/>
          </a:bodyPr>
          <a:lstStyle/>
          <a:p>
            <a:pPr marL="457200" lvl="0" indent="-313434" algn="l" rtl="0">
              <a:lnSpc>
                <a:spcPct val="95000"/>
              </a:lnSpc>
              <a:spcBef>
                <a:spcPts val="0"/>
              </a:spcBef>
              <a:spcAft>
                <a:spcPts val="0"/>
              </a:spcAft>
              <a:buClr>
                <a:srgbClr val="000000"/>
              </a:buClr>
              <a:buSzPts val="1336"/>
              <a:buChar char="●"/>
            </a:pPr>
            <a:r>
              <a:rPr lang="en" sz="1336" b="1">
                <a:solidFill>
                  <a:srgbClr val="000000"/>
                </a:solidFill>
              </a:rPr>
              <a:t>Input:</a:t>
            </a:r>
            <a:r>
              <a:rPr lang="en" sz="1336">
                <a:solidFill>
                  <a:srgbClr val="000000"/>
                </a:solidFill>
              </a:rPr>
              <a:t> Number of songs on billboard</a:t>
            </a:r>
            <a:endParaRPr sz="1336">
              <a:solidFill>
                <a:srgbClr val="000000"/>
              </a:solidFill>
            </a:endParaRPr>
          </a:p>
          <a:p>
            <a:pPr marL="457200" lvl="0" indent="0" algn="l" rtl="0">
              <a:lnSpc>
                <a:spcPct val="95000"/>
              </a:lnSpc>
              <a:spcBef>
                <a:spcPts val="1200"/>
              </a:spcBef>
              <a:spcAft>
                <a:spcPts val="0"/>
              </a:spcAft>
              <a:buSzPts val="770"/>
              <a:buNone/>
            </a:pPr>
            <a:endParaRPr sz="100">
              <a:solidFill>
                <a:srgbClr val="000000"/>
              </a:solidFill>
            </a:endParaRPr>
          </a:p>
          <a:p>
            <a:pPr marL="457200" lvl="0" indent="-313434" algn="l" rtl="0">
              <a:lnSpc>
                <a:spcPct val="95000"/>
              </a:lnSpc>
              <a:spcBef>
                <a:spcPts val="1200"/>
              </a:spcBef>
              <a:spcAft>
                <a:spcPts val="0"/>
              </a:spcAft>
              <a:buClr>
                <a:srgbClr val="000000"/>
              </a:buClr>
              <a:buSzPts val="1336"/>
              <a:buChar char="●"/>
            </a:pPr>
            <a:r>
              <a:rPr lang="en" sz="1336" b="1">
                <a:solidFill>
                  <a:srgbClr val="000000"/>
                </a:solidFill>
              </a:rPr>
              <a:t>Predicts:</a:t>
            </a:r>
            <a:r>
              <a:rPr lang="en" sz="1336">
                <a:solidFill>
                  <a:srgbClr val="000000"/>
                </a:solidFill>
              </a:rPr>
              <a:t> Number of weeks on billboard</a:t>
            </a:r>
            <a:endParaRPr sz="1336">
              <a:solidFill>
                <a:srgbClr val="000000"/>
              </a:solidFill>
            </a:endParaRPr>
          </a:p>
          <a:p>
            <a:pPr marL="457200" lvl="0" indent="0" algn="l" rtl="0">
              <a:lnSpc>
                <a:spcPct val="95000"/>
              </a:lnSpc>
              <a:spcBef>
                <a:spcPts val="1200"/>
              </a:spcBef>
              <a:spcAft>
                <a:spcPts val="0"/>
              </a:spcAft>
              <a:buSzPts val="770"/>
              <a:buNone/>
            </a:pPr>
            <a:endParaRPr sz="100">
              <a:solidFill>
                <a:srgbClr val="000000"/>
              </a:solidFill>
            </a:endParaRPr>
          </a:p>
          <a:p>
            <a:pPr marL="457200" lvl="0" indent="-313434" algn="l" rtl="0">
              <a:lnSpc>
                <a:spcPct val="95000"/>
              </a:lnSpc>
              <a:spcBef>
                <a:spcPts val="1200"/>
              </a:spcBef>
              <a:spcAft>
                <a:spcPts val="0"/>
              </a:spcAft>
              <a:buClr>
                <a:srgbClr val="000000"/>
              </a:buClr>
              <a:buSzPts val="1336"/>
              <a:buChar char="●"/>
            </a:pPr>
            <a:r>
              <a:rPr lang="en" sz="1336" b="1">
                <a:solidFill>
                  <a:srgbClr val="000000"/>
                </a:solidFill>
              </a:rPr>
              <a:t>Model type:</a:t>
            </a:r>
            <a:r>
              <a:rPr lang="en" sz="1336">
                <a:solidFill>
                  <a:srgbClr val="000000"/>
                </a:solidFill>
              </a:rPr>
              <a:t> Linear regression</a:t>
            </a:r>
            <a:endParaRPr sz="1336">
              <a:solidFill>
                <a:srgbClr val="000000"/>
              </a:solidFill>
            </a:endParaRPr>
          </a:p>
          <a:p>
            <a:pPr marL="457200" lvl="0" indent="0" algn="l" rtl="0">
              <a:lnSpc>
                <a:spcPct val="95000"/>
              </a:lnSpc>
              <a:spcBef>
                <a:spcPts val="1200"/>
              </a:spcBef>
              <a:spcAft>
                <a:spcPts val="0"/>
              </a:spcAft>
              <a:buNone/>
            </a:pPr>
            <a:endParaRPr sz="100">
              <a:solidFill>
                <a:srgbClr val="000000"/>
              </a:solidFill>
            </a:endParaRPr>
          </a:p>
          <a:p>
            <a:pPr marL="457200" lvl="0" indent="-313434" algn="l" rtl="0">
              <a:lnSpc>
                <a:spcPct val="95000"/>
              </a:lnSpc>
              <a:spcBef>
                <a:spcPts val="1200"/>
              </a:spcBef>
              <a:spcAft>
                <a:spcPts val="0"/>
              </a:spcAft>
              <a:buClr>
                <a:srgbClr val="000000"/>
              </a:buClr>
              <a:buSzPts val="1336"/>
              <a:buChar char="●"/>
            </a:pPr>
            <a:r>
              <a:rPr lang="en" sz="1336" b="1">
                <a:solidFill>
                  <a:srgbClr val="000000"/>
                </a:solidFill>
              </a:rPr>
              <a:t>Preprocessing: </a:t>
            </a:r>
            <a:r>
              <a:rPr lang="en" sz="1336">
                <a:solidFill>
                  <a:srgbClr val="000000"/>
                </a:solidFill>
              </a:rPr>
              <a:t>Cleaned and simplified data. Removed outliers.</a:t>
            </a:r>
            <a:endParaRPr sz="1336">
              <a:solidFill>
                <a:srgbClr val="000000"/>
              </a:solidFill>
            </a:endParaRPr>
          </a:p>
          <a:p>
            <a:pPr marL="457200" lvl="0" indent="0" algn="l" rtl="0">
              <a:lnSpc>
                <a:spcPct val="95000"/>
              </a:lnSpc>
              <a:spcBef>
                <a:spcPts val="1200"/>
              </a:spcBef>
              <a:spcAft>
                <a:spcPts val="0"/>
              </a:spcAft>
              <a:buSzPts val="770"/>
              <a:buNone/>
            </a:pPr>
            <a:endParaRPr sz="100">
              <a:solidFill>
                <a:srgbClr val="000000"/>
              </a:solidFill>
            </a:endParaRPr>
          </a:p>
          <a:p>
            <a:pPr marL="457200" lvl="0" indent="-313434" algn="l" rtl="0">
              <a:lnSpc>
                <a:spcPct val="95000"/>
              </a:lnSpc>
              <a:spcBef>
                <a:spcPts val="1200"/>
              </a:spcBef>
              <a:spcAft>
                <a:spcPts val="0"/>
              </a:spcAft>
              <a:buClr>
                <a:srgbClr val="000000"/>
              </a:buClr>
              <a:buSzPts val="1336"/>
              <a:buChar char="●"/>
            </a:pPr>
            <a:r>
              <a:rPr lang="en" sz="1336" b="1">
                <a:solidFill>
                  <a:srgbClr val="000000"/>
                </a:solidFill>
              </a:rPr>
              <a:t>Assumptions: </a:t>
            </a:r>
            <a:endParaRPr sz="1336" b="1">
              <a:solidFill>
                <a:srgbClr val="000000"/>
              </a:solidFill>
            </a:endParaRPr>
          </a:p>
          <a:p>
            <a:pPr marL="914400" lvl="1" indent="-313434" algn="l" rtl="0">
              <a:lnSpc>
                <a:spcPct val="95000"/>
              </a:lnSpc>
              <a:spcBef>
                <a:spcPts val="0"/>
              </a:spcBef>
              <a:spcAft>
                <a:spcPts val="0"/>
              </a:spcAft>
              <a:buClr>
                <a:srgbClr val="000000"/>
              </a:buClr>
              <a:buSzPts val="1336"/>
              <a:buChar char="○"/>
            </a:pPr>
            <a:r>
              <a:rPr lang="en" sz="1336">
                <a:solidFill>
                  <a:srgbClr val="000000"/>
                </a:solidFill>
              </a:rPr>
              <a:t>Know the number of songs.</a:t>
            </a:r>
            <a:endParaRPr sz="1336">
              <a:solidFill>
                <a:srgbClr val="000000"/>
              </a:solidFill>
            </a:endParaRPr>
          </a:p>
          <a:p>
            <a:pPr marL="914400" lvl="1" indent="-313434" algn="l" rtl="0">
              <a:lnSpc>
                <a:spcPct val="95000"/>
              </a:lnSpc>
              <a:spcBef>
                <a:spcPts val="0"/>
              </a:spcBef>
              <a:spcAft>
                <a:spcPts val="0"/>
              </a:spcAft>
              <a:buClr>
                <a:srgbClr val="000000"/>
              </a:buClr>
              <a:buSzPts val="1336"/>
              <a:buChar char="○"/>
            </a:pPr>
            <a:r>
              <a:rPr lang="en" sz="1336">
                <a:solidFill>
                  <a:srgbClr val="000000"/>
                </a:solidFill>
              </a:rPr>
              <a:t>The outliers shouldn’t be taken into account in the prediction.</a:t>
            </a:r>
            <a:endParaRPr sz="1336">
              <a:solidFill>
                <a:srgbClr val="000000"/>
              </a:solidFill>
            </a:endParaRPr>
          </a:p>
          <a:p>
            <a:pPr marL="914400" lvl="1" indent="-313434" algn="l" rtl="0">
              <a:lnSpc>
                <a:spcPct val="95000"/>
              </a:lnSpc>
              <a:spcBef>
                <a:spcPts val="0"/>
              </a:spcBef>
              <a:spcAft>
                <a:spcPts val="0"/>
              </a:spcAft>
              <a:buClr>
                <a:srgbClr val="000000"/>
              </a:buClr>
              <a:buSzPts val="1336"/>
              <a:buChar char="○"/>
            </a:pPr>
            <a:r>
              <a:rPr lang="en" sz="1336">
                <a:solidFill>
                  <a:srgbClr val="000000"/>
                </a:solidFill>
              </a:rPr>
              <a:t>The two variables are causal</a:t>
            </a:r>
            <a:endParaRPr sz="1336">
              <a:solidFill>
                <a:srgbClr val="000000"/>
              </a:solidFill>
            </a:endParaRPr>
          </a:p>
          <a:p>
            <a:pPr marL="0" lvl="0" indent="0" algn="l" rtl="0">
              <a:lnSpc>
                <a:spcPct val="95000"/>
              </a:lnSpc>
              <a:spcBef>
                <a:spcPts val="1200"/>
              </a:spcBef>
              <a:spcAft>
                <a:spcPts val="1200"/>
              </a:spcAft>
              <a:buSzPts val="770"/>
              <a:buNone/>
            </a:pPr>
            <a:endParaRPr sz="910">
              <a:solidFill>
                <a:srgbClr val="000000"/>
              </a:solidFill>
            </a:endParaRPr>
          </a:p>
        </p:txBody>
      </p:sp>
      <p:pic>
        <p:nvPicPr>
          <p:cNvPr id="332" name="Google Shape;332;p20"/>
          <p:cNvPicPr preferRelativeResize="0"/>
          <p:nvPr/>
        </p:nvPicPr>
        <p:blipFill>
          <a:blip r:embed="rId3">
            <a:alphaModFix/>
          </a:blip>
          <a:stretch>
            <a:fillRect/>
          </a:stretch>
        </p:blipFill>
        <p:spPr>
          <a:xfrm>
            <a:off x="5614250" y="0"/>
            <a:ext cx="3529751" cy="2367900"/>
          </a:xfrm>
          <a:prstGeom prst="rect">
            <a:avLst/>
          </a:prstGeom>
          <a:noFill/>
          <a:ln>
            <a:noFill/>
          </a:ln>
        </p:spPr>
      </p:pic>
      <p:pic>
        <p:nvPicPr>
          <p:cNvPr id="333" name="Google Shape;333;p20"/>
          <p:cNvPicPr preferRelativeResize="0"/>
          <p:nvPr/>
        </p:nvPicPr>
        <p:blipFill>
          <a:blip r:embed="rId4">
            <a:alphaModFix/>
          </a:blip>
          <a:stretch>
            <a:fillRect/>
          </a:stretch>
        </p:blipFill>
        <p:spPr>
          <a:xfrm>
            <a:off x="5908525" y="2694850"/>
            <a:ext cx="3235476" cy="224417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3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31">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31">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31">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31">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3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21"/>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Visualizations</a:t>
            </a:r>
            <a:endParaRPr/>
          </a:p>
        </p:txBody>
      </p:sp>
      <p:pic>
        <p:nvPicPr>
          <p:cNvPr id="339" name="Google Shape;339;p21"/>
          <p:cNvPicPr preferRelativeResize="0"/>
          <p:nvPr/>
        </p:nvPicPr>
        <p:blipFill rotWithShape="1">
          <a:blip r:embed="rId3">
            <a:alphaModFix/>
          </a:blip>
          <a:srcRect r="1439"/>
          <a:stretch/>
        </p:blipFill>
        <p:spPr>
          <a:xfrm>
            <a:off x="210922" y="1224150"/>
            <a:ext cx="4361076" cy="2886125"/>
          </a:xfrm>
          <a:prstGeom prst="rect">
            <a:avLst/>
          </a:prstGeom>
          <a:noFill/>
          <a:ln>
            <a:noFill/>
          </a:ln>
        </p:spPr>
      </p:pic>
      <p:pic>
        <p:nvPicPr>
          <p:cNvPr id="340" name="Google Shape;340;p21" title="Screenshot 2026-07-29 200935.png"/>
          <p:cNvPicPr preferRelativeResize="0"/>
          <p:nvPr/>
        </p:nvPicPr>
        <p:blipFill>
          <a:blip r:embed="rId4">
            <a:alphaModFix/>
          </a:blip>
          <a:stretch>
            <a:fillRect/>
          </a:stretch>
        </p:blipFill>
        <p:spPr>
          <a:xfrm>
            <a:off x="4726500" y="1224151"/>
            <a:ext cx="4361075" cy="288608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22"/>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Interactive Sheet</a:t>
            </a:r>
            <a:endParaRPr/>
          </a:p>
        </p:txBody>
      </p:sp>
      <p:sp>
        <p:nvSpPr>
          <p:cNvPr id="346" name="Google Shape;346;p22"/>
          <p:cNvSpPr txBox="1">
            <a:spLocks noGrp="1"/>
          </p:cNvSpPr>
          <p:nvPr>
            <p:ph type="body" idx="1"/>
          </p:nvPr>
        </p:nvSpPr>
        <p:spPr>
          <a:xfrm>
            <a:off x="1056750" y="1858950"/>
            <a:ext cx="7030500" cy="25416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r>
              <a:rPr lang="en" sz="1700" b="1" u="sng"/>
              <a:t>Link to the colab</a:t>
            </a:r>
            <a:endParaRPr sz="1700" b="1" u="sng"/>
          </a:p>
          <a:p>
            <a:pPr marL="0" lvl="0" indent="0" algn="l" rtl="0">
              <a:lnSpc>
                <a:spcPct val="100000"/>
              </a:lnSpc>
              <a:spcBef>
                <a:spcPts val="0"/>
              </a:spcBef>
              <a:spcAft>
                <a:spcPts val="0"/>
              </a:spcAft>
              <a:buNone/>
            </a:pPr>
            <a:r>
              <a:rPr lang="en" sz="1700" u="sng">
                <a:solidFill>
                  <a:schemeClr val="accent5"/>
                </a:solidFill>
                <a:hlinkClick r:id="rId3">
                  <a:extLst>
                    <a:ext uri="{A12FA001-AC4F-418D-AE19-62706E023703}">
                      <ahyp:hlinkClr xmlns:ahyp="http://schemas.microsoft.com/office/drawing/2018/hyperlinkcolor" val="tx"/>
                    </a:ext>
                  </a:extLst>
                </a:hlinkClick>
              </a:rPr>
              <a:t>https://colab.research.google.com/drive/1CxEYR7OIM7GCM5vCyCL40Y1YCBRNkjul#scrollTo=6qlwCb8bF2OF</a:t>
            </a:r>
            <a:endParaRPr sz="1700"/>
          </a:p>
          <a:p>
            <a:pPr marL="0" lvl="0" indent="0" algn="l" rtl="0">
              <a:spcBef>
                <a:spcPts val="0"/>
              </a:spcBef>
              <a:spcAft>
                <a:spcPts val="120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23"/>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Link to our CoLab</a:t>
            </a:r>
            <a:endParaRPr/>
          </a:p>
        </p:txBody>
      </p:sp>
      <p:sp>
        <p:nvSpPr>
          <p:cNvPr id="352" name="Google Shape;352;p23"/>
          <p:cNvSpPr txBox="1"/>
          <p:nvPr/>
        </p:nvSpPr>
        <p:spPr>
          <a:xfrm>
            <a:off x="1473375" y="1367050"/>
            <a:ext cx="7030500" cy="592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u="sng">
                <a:solidFill>
                  <a:schemeClr val="hlink"/>
                </a:solidFill>
                <a:latin typeface="Nunito"/>
                <a:ea typeface="Nunito"/>
                <a:cs typeface="Nunito"/>
                <a:sym typeface="Nunito"/>
                <a:hlinkClick r:id="rId3"/>
              </a:rPr>
              <a:t>https://colab.research.google.com/drive/1ohryqkgnMCZuXmBXEzBi2WImU2dLQh6a</a:t>
            </a:r>
            <a:r>
              <a:rPr lang="en" sz="1300">
                <a:solidFill>
                  <a:schemeClr val="dk2"/>
                </a:solidFill>
                <a:latin typeface="Nunito"/>
                <a:ea typeface="Nunito"/>
                <a:cs typeface="Nunito"/>
                <a:sym typeface="Nunito"/>
              </a:rPr>
              <a:t> </a:t>
            </a:r>
            <a:endParaRPr sz="1300">
              <a:solidFill>
                <a:schemeClr val="dk2"/>
              </a:solidFill>
              <a:latin typeface="Nunito"/>
              <a:ea typeface="Nunito"/>
              <a:cs typeface="Nunito"/>
              <a:sym typeface="Nunito"/>
            </a:endParaRPr>
          </a:p>
          <a:p>
            <a:pPr marL="0" lvl="0" indent="0" algn="l" rtl="0">
              <a:spcBef>
                <a:spcPts val="0"/>
              </a:spcBef>
              <a:spcAft>
                <a:spcPts val="0"/>
              </a:spcAft>
              <a:buNone/>
            </a:pPr>
            <a:endParaRPr sz="1300">
              <a:solidFill>
                <a:schemeClr val="dk2"/>
              </a:solidFill>
              <a:latin typeface="Nunito"/>
              <a:ea typeface="Nunito"/>
              <a:cs typeface="Nunito"/>
              <a:sym typeface="Nuni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24"/>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Conclusions</a:t>
            </a:r>
            <a:endParaRPr/>
          </a:p>
        </p:txBody>
      </p:sp>
      <p:sp>
        <p:nvSpPr>
          <p:cNvPr id="358" name="Google Shape;358;p24"/>
          <p:cNvSpPr txBox="1">
            <a:spLocks noGrp="1"/>
          </p:cNvSpPr>
          <p:nvPr>
            <p:ph type="body" idx="1"/>
          </p:nvPr>
        </p:nvSpPr>
        <p:spPr>
          <a:xfrm>
            <a:off x="1253850" y="1597875"/>
            <a:ext cx="7030500" cy="2996100"/>
          </a:xfrm>
          <a:prstGeom prst="rect">
            <a:avLst/>
          </a:prstGeom>
        </p:spPr>
        <p:txBody>
          <a:bodyPr spcFirstLastPara="1" wrap="square" lIns="91425" tIns="91425" rIns="91425" bIns="91425" anchor="t" anchorCtr="0">
            <a:noAutofit/>
          </a:bodyPr>
          <a:lstStyle/>
          <a:p>
            <a:pPr marL="457200" lvl="0" indent="-311785" algn="l" rtl="0">
              <a:lnSpc>
                <a:spcPct val="95000"/>
              </a:lnSpc>
              <a:spcBef>
                <a:spcPts val="0"/>
              </a:spcBef>
              <a:spcAft>
                <a:spcPts val="0"/>
              </a:spcAft>
              <a:buSzPts val="1310"/>
              <a:buChar char="●"/>
            </a:pPr>
            <a:r>
              <a:rPr lang="en" sz="1310"/>
              <a:t>Does a higher volume of song releases correlate directly with a more sustained, long-term presence on the Billboard Hot 10?</a:t>
            </a:r>
            <a:endParaRPr sz="1310"/>
          </a:p>
          <a:p>
            <a:pPr marL="457200" lvl="0" indent="0" algn="l" rtl="0">
              <a:lnSpc>
                <a:spcPct val="95000"/>
              </a:lnSpc>
              <a:spcBef>
                <a:spcPts val="1200"/>
              </a:spcBef>
              <a:spcAft>
                <a:spcPts val="0"/>
              </a:spcAft>
              <a:buSzPts val="770"/>
              <a:buNone/>
            </a:pPr>
            <a:endParaRPr sz="1310"/>
          </a:p>
          <a:p>
            <a:pPr marL="457200" lvl="0" indent="-311785" algn="l" rtl="0">
              <a:lnSpc>
                <a:spcPct val="95000"/>
              </a:lnSpc>
              <a:spcBef>
                <a:spcPts val="1200"/>
              </a:spcBef>
              <a:spcAft>
                <a:spcPts val="0"/>
              </a:spcAft>
              <a:buSzPts val="1310"/>
              <a:buChar char="●"/>
            </a:pPr>
            <a:r>
              <a:rPr lang="en" sz="1310"/>
              <a:t>More unique songs predicts more unique weeks</a:t>
            </a:r>
            <a:endParaRPr sz="1310"/>
          </a:p>
          <a:p>
            <a:pPr marL="0" lvl="0" indent="0" algn="l" rtl="0">
              <a:lnSpc>
                <a:spcPct val="95000"/>
              </a:lnSpc>
              <a:spcBef>
                <a:spcPts val="1200"/>
              </a:spcBef>
              <a:spcAft>
                <a:spcPts val="0"/>
              </a:spcAft>
              <a:buSzPts val="770"/>
              <a:buNone/>
            </a:pPr>
            <a:endParaRPr sz="1310"/>
          </a:p>
          <a:p>
            <a:pPr marL="457200" lvl="0" indent="-311785" algn="l" rtl="0">
              <a:lnSpc>
                <a:spcPct val="95000"/>
              </a:lnSpc>
              <a:spcBef>
                <a:spcPts val="1200"/>
              </a:spcBef>
              <a:spcAft>
                <a:spcPts val="0"/>
              </a:spcAft>
              <a:buSzPts val="1310"/>
              <a:buChar char="●"/>
            </a:pPr>
            <a:r>
              <a:rPr lang="en" sz="1310"/>
              <a:t>Very popular artists have longer staying power</a:t>
            </a:r>
            <a:endParaRPr sz="1310"/>
          </a:p>
          <a:p>
            <a:pPr marL="0" lvl="0" indent="0" algn="l" rtl="0">
              <a:lnSpc>
                <a:spcPct val="95000"/>
              </a:lnSpc>
              <a:spcBef>
                <a:spcPts val="1200"/>
              </a:spcBef>
              <a:spcAft>
                <a:spcPts val="0"/>
              </a:spcAft>
              <a:buSzPts val="770"/>
              <a:buNone/>
            </a:pPr>
            <a:endParaRPr sz="1310"/>
          </a:p>
          <a:p>
            <a:pPr marL="457200" lvl="0" indent="-311785" algn="l" rtl="0">
              <a:lnSpc>
                <a:spcPct val="95000"/>
              </a:lnSpc>
              <a:spcBef>
                <a:spcPts val="1200"/>
              </a:spcBef>
              <a:spcAft>
                <a:spcPts val="0"/>
              </a:spcAft>
              <a:buSzPts val="1310"/>
              <a:buChar char="●"/>
            </a:pPr>
            <a:r>
              <a:rPr lang="en" sz="1310"/>
              <a:t>Likely an effective strategy to flood the market with many songs</a:t>
            </a:r>
            <a:endParaRPr sz="1310"/>
          </a:p>
          <a:p>
            <a:pPr marL="457200" lvl="0" indent="0" algn="l" rtl="0">
              <a:lnSpc>
                <a:spcPct val="95000"/>
              </a:lnSpc>
              <a:spcBef>
                <a:spcPts val="1200"/>
              </a:spcBef>
              <a:spcAft>
                <a:spcPts val="1200"/>
              </a:spcAft>
              <a:buSzPts val="770"/>
              <a:buNone/>
            </a:pPr>
            <a:endParaRPr sz="91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5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1761</Words>
  <Application>Microsoft Office PowerPoint</Application>
  <PresentationFormat>On-screen Show (16:9)</PresentationFormat>
  <Paragraphs>125</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Maven Pro</vt:lpstr>
      <vt:lpstr>Nunito</vt:lpstr>
      <vt:lpstr>Arial</vt:lpstr>
      <vt:lpstr>Momentum</vt:lpstr>
      <vt:lpstr>Couch Potatoes With Python Billboard Top 10</vt:lpstr>
      <vt:lpstr>Introduction</vt:lpstr>
      <vt:lpstr>Why is this important?</vt:lpstr>
      <vt:lpstr>Hypothesis</vt:lpstr>
      <vt:lpstr>Data collection</vt:lpstr>
      <vt:lpstr>Data exploration</vt:lpstr>
      <vt:lpstr>Key Success Metrics</vt:lpstr>
      <vt:lpstr>Models</vt:lpstr>
      <vt:lpstr>Visualizations</vt:lpstr>
      <vt:lpstr>Interactive Sheet</vt:lpstr>
      <vt:lpstr>Link to our CoLab</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Kumar Vikas</cp:lastModifiedBy>
  <cp:revision>1</cp:revision>
  <dcterms:modified xsi:type="dcterms:W3CDTF">2026-09-25T04:09:37Z</dcterms:modified>
</cp:coreProperties>
</file>